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306" r:id="rId2"/>
    <p:sldId id="307" r:id="rId3"/>
    <p:sldId id="394" r:id="rId4"/>
    <p:sldId id="372" r:id="rId5"/>
    <p:sldId id="399" r:id="rId6"/>
    <p:sldId id="398" r:id="rId7"/>
    <p:sldId id="405" r:id="rId8"/>
    <p:sldId id="375" r:id="rId9"/>
    <p:sldId id="400" r:id="rId10"/>
    <p:sldId id="406" r:id="rId11"/>
    <p:sldId id="380" r:id="rId12"/>
    <p:sldId id="392" r:id="rId13"/>
    <p:sldId id="402" r:id="rId14"/>
    <p:sldId id="403" r:id="rId15"/>
    <p:sldId id="404" r:id="rId16"/>
    <p:sldId id="381" r:id="rId17"/>
    <p:sldId id="407" r:id="rId18"/>
    <p:sldId id="383" r:id="rId19"/>
    <p:sldId id="409" r:id="rId20"/>
    <p:sldId id="393" r:id="rId21"/>
    <p:sldId id="408" r:id="rId22"/>
    <p:sldId id="385" r:id="rId23"/>
    <p:sldId id="386" r:id="rId24"/>
    <p:sldId id="387" r:id="rId25"/>
    <p:sldId id="389" r:id="rId26"/>
    <p:sldId id="410" r:id="rId27"/>
    <p:sldId id="411" r:id="rId28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 autoAdjust="0"/>
    <p:restoredTop sz="99861" autoAdjust="0"/>
  </p:normalViewPr>
  <p:slideViewPr>
    <p:cSldViewPr>
      <p:cViewPr varScale="1">
        <p:scale>
          <a:sx n="83" d="100"/>
          <a:sy n="83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A36F-7D11-4D2D-B617-EB14AC095EC0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83C-0CED-4F7D-B952-921917724CB0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pPr/>
              <a:t>2012/7/2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278688" cy="251608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Date: 2012/07/02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Source:</a:t>
            </a:r>
            <a:r>
              <a:rPr lang="en-US" altLang="zh-TW" dirty="0"/>
              <a:t> Marina </a:t>
            </a:r>
            <a:r>
              <a:rPr lang="en-US" altLang="zh-TW" dirty="0" err="1"/>
              <a:t>Drosou</a:t>
            </a:r>
            <a:r>
              <a:rPr lang="en-US" altLang="zh-TW" dirty="0"/>
              <a:t>, </a:t>
            </a:r>
            <a:r>
              <a:rPr lang="en-US" altLang="zh-TW" dirty="0" err="1"/>
              <a:t>Evaggelia</a:t>
            </a:r>
            <a:r>
              <a:rPr lang="en-US" altLang="zh-TW" dirty="0"/>
              <a:t> </a:t>
            </a:r>
            <a:r>
              <a:rPr lang="en-US" altLang="zh-TW" dirty="0" err="1" smtClean="0"/>
              <a:t>Pitoura</a:t>
            </a:r>
            <a:r>
              <a:rPr lang="en-US" altLang="zh-TW" dirty="0" smtClean="0"/>
              <a:t> (</a:t>
            </a:r>
            <a:r>
              <a:rPr lang="en-US" altLang="zh-TW" dirty="0"/>
              <a:t>CIKM’11) </a:t>
            </a:r>
            <a:r>
              <a:rPr lang="en-US" altLang="zh-TW" dirty="0" smtClean="0"/>
              <a:t>Speaker: </a:t>
            </a:r>
            <a:r>
              <a:rPr lang="en-US" altLang="zh-TW" dirty="0" err="1" smtClean="0"/>
              <a:t>Er</a:t>
            </a:r>
            <a:r>
              <a:rPr lang="en-US" altLang="zh-TW" dirty="0" smtClean="0"/>
              <a:t>-Gang Liu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/>
              <a:t>Advisor: Dr</a:t>
            </a:r>
            <a:r>
              <a:rPr lang="en-US" altLang="zh-TW" dirty="0" smtClean="0"/>
              <a:t>.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31" y="1925960"/>
            <a:ext cx="8086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1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Outline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The </a:t>
            </a:r>
            <a:r>
              <a:rPr lang="en-US" altLang="zh-TW" sz="2600" b="1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ReDRIVE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framework</a:t>
            </a:r>
          </a:p>
          <a:p>
            <a:pPr marL="457200" lvl="2"/>
            <a:r>
              <a:rPr lang="en-US" altLang="zh-TW" sz="2000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Interesting </a:t>
            </a:r>
            <a:r>
              <a:rPr lang="en-US" altLang="zh-TW" sz="2000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faSets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en-US" altLang="zh-TW" sz="2600" b="1" dirty="0">
                <a:latin typeface="Century Gothic" pitchFamily="34" charset="0"/>
              </a:rPr>
              <a:t>Top-k </a:t>
            </a:r>
            <a:r>
              <a:rPr lang="en-US" altLang="zh-TW" sz="2600" b="1" dirty="0" err="1">
                <a:latin typeface="Century Gothic" pitchFamily="34" charset="0"/>
              </a:rPr>
              <a:t>faSets</a:t>
            </a:r>
            <a:r>
              <a:rPr lang="en-US" altLang="zh-TW" sz="2600" b="1" dirty="0">
                <a:latin typeface="Century Gothic" pitchFamily="34" charset="0"/>
              </a:rPr>
              <a:t> computation</a:t>
            </a:r>
          </a:p>
          <a:p>
            <a:pPr marL="457200" lvl="2"/>
            <a:r>
              <a:rPr lang="en-US" altLang="zh-TW" sz="2000" b="1" dirty="0">
                <a:latin typeface="Century Gothic" pitchFamily="34" charset="0"/>
              </a:rPr>
              <a:t>Recommendation Statistics maintenance</a:t>
            </a: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Two-Phase algorithm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  <a:endParaRPr lang="zh-TW" altLang="en-US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0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25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Top-k </a:t>
            </a:r>
            <a:r>
              <a:rPr lang="en-US" sz="2800" dirty="0" err="1">
                <a:latin typeface="Arial Rounded MT Bold" pitchFamily="34" charset="0"/>
              </a:rPr>
              <a:t>faSets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computation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To compute the interestingness score </a:t>
            </a:r>
            <a:r>
              <a:rPr lang="en-US" dirty="0"/>
              <a:t>of a </a:t>
            </a:r>
            <a:r>
              <a:rPr lang="en-US" dirty="0" err="1"/>
              <a:t>faSet</a:t>
            </a:r>
            <a:r>
              <a:rPr lang="en-US" dirty="0"/>
              <a:t> </a:t>
            </a:r>
            <a:r>
              <a:rPr lang="en-US" dirty="0" smtClean="0"/>
              <a:t> :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f </a:t>
            </a:r>
            <a:r>
              <a:rPr lang="en-US" dirty="0" smtClean="0"/>
              <a:t>|</a:t>
            </a:r>
            <a:r>
              <a:rPr lang="en-US" i="1" dirty="0" smtClean="0"/>
              <a:t>Res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f </a:t>
            </a:r>
            <a:r>
              <a:rPr lang="en-US" dirty="0" smtClean="0"/>
              <a:t>|</a:t>
            </a:r>
            <a:r>
              <a:rPr lang="en-US" i="1" dirty="0" smtClean="0"/>
              <a:t>D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f </a:t>
            </a:r>
            <a:r>
              <a:rPr lang="en-US" dirty="0" smtClean="0"/>
              <a:t>|</a:t>
            </a:r>
            <a:r>
              <a:rPr lang="en-US" i="1" dirty="0" smtClean="0"/>
              <a:t>Res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)) is computed on-line</a:t>
            </a:r>
          </a:p>
          <a:p>
            <a:endParaRPr lang="en-US" dirty="0" smtClean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f </a:t>
            </a:r>
            <a:r>
              <a:rPr lang="en-US" dirty="0" smtClean="0"/>
              <a:t>|</a:t>
            </a:r>
            <a:r>
              <a:rPr lang="en-US" i="1" dirty="0" smtClean="0"/>
              <a:t>D</a:t>
            </a:r>
            <a:r>
              <a:rPr lang="en-US" dirty="0" smtClean="0"/>
              <a:t>) is too expensive </a:t>
            </a:r>
            <a:r>
              <a:rPr lang="en-US" dirty="0" smtClean="0">
                <a:latin typeface="Cambria Math"/>
                <a:ea typeface="Cambria Math"/>
              </a:rPr>
              <a:t>⇒ </a:t>
            </a:r>
            <a:r>
              <a:rPr lang="en-US" dirty="0"/>
              <a:t>must be estimated</a:t>
            </a:r>
          </a:p>
          <a:p>
            <a:pPr lvl="1"/>
            <a:r>
              <a:rPr lang="en-US" altLang="zh-TW" dirty="0" smtClean="0"/>
              <a:t>Compute </a:t>
            </a:r>
            <a:r>
              <a:rPr lang="en-US" altLang="zh-TW" dirty="0"/>
              <a:t>off-line and store statistics that will allow us to estimate p(f |D) for any </a:t>
            </a:r>
            <a:r>
              <a:rPr lang="en-US" altLang="zh-TW" dirty="0" err="1"/>
              <a:t>faSet</a:t>
            </a:r>
            <a:r>
              <a:rPr lang="en-US" altLang="zh-TW" dirty="0"/>
              <a:t> f. </a:t>
            </a:r>
          </a:p>
          <a:p>
            <a:pPr lvl="1"/>
            <a:endParaRPr lang="en-US" altLang="zh-TW" dirty="0" smtClean="0"/>
          </a:p>
          <a:p>
            <a:r>
              <a:rPr lang="en-US" altLang="zh-TW" dirty="0" err="1"/>
              <a:t>FaSets</a:t>
            </a:r>
            <a:r>
              <a:rPr lang="en-US" altLang="zh-TW" dirty="0"/>
              <a:t> that appear frequently in the database D are not expected to be interesting. </a:t>
            </a:r>
          </a:p>
          <a:p>
            <a:pPr marL="274320" lvl="1" indent="0">
              <a:buNone/>
            </a:pPr>
            <a:endParaRPr lang="el-GR" altLang="zh-TW" dirty="0" smtClean="0"/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11</a:t>
            </a:fld>
            <a:endParaRPr lang="el-GR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0737"/>
              </p:ext>
            </p:extLst>
          </p:nvPr>
        </p:nvGraphicFramePr>
        <p:xfrm>
          <a:off x="5292080" y="1855563"/>
          <a:ext cx="3095749" cy="70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Equation" r:id="rId4" imgW="1828800" imgH="419040" progId="Equation.3">
                  <p:embed/>
                </p:oleObj>
              </mc:Choice>
              <mc:Fallback>
                <p:oleObj name="Equation" r:id="rId4" imgW="182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855563"/>
                        <a:ext cx="3095749" cy="709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42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305776"/>
          </a:xfrm>
        </p:spPr>
        <p:txBody>
          <a:bodyPr>
            <a:normAutofit/>
          </a:bodyPr>
          <a:lstStyle/>
          <a:p>
            <a:r>
              <a:rPr lang="en-US" altLang="zh-TW" dirty="0"/>
              <a:t>It is useful to maintain information about the support of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“rare </a:t>
            </a:r>
            <a:r>
              <a:rPr lang="en-US" altLang="zh-TW" dirty="0" err="1" smtClean="0"/>
              <a:t>faSets</a:t>
            </a:r>
            <a:r>
              <a:rPr lang="en-US" altLang="zh-TW" dirty="0" smtClean="0"/>
              <a:t>” </a:t>
            </a:r>
            <a:r>
              <a:rPr lang="en-US" altLang="zh-TW" dirty="0"/>
              <a:t>in D.</a:t>
            </a:r>
          </a:p>
          <a:p>
            <a:endParaRPr lang="en-US" dirty="0" smtClean="0"/>
          </a:p>
          <a:p>
            <a:r>
              <a:rPr lang="en-US" dirty="0" smtClean="0"/>
              <a:t>In correspondence to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M</a:t>
            </a:r>
            <a:r>
              <a:rPr lang="en-US" dirty="0" smtClean="0"/>
              <a:t>ining, paper define:</a:t>
            </a:r>
          </a:p>
          <a:p>
            <a:pPr lvl="1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Rare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faSet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(RF) : A </a:t>
            </a:r>
            <a:r>
              <a:rPr lang="en-US" dirty="0" err="1" smtClean="0"/>
              <a:t>faSet</a:t>
            </a:r>
            <a:r>
              <a:rPr lang="en-US" dirty="0" smtClean="0"/>
              <a:t> with frequency under a threshold</a:t>
            </a:r>
          </a:p>
          <a:p>
            <a:pPr lvl="1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Closed Rare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faSet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(CRF) : A rare </a:t>
            </a:r>
            <a:r>
              <a:rPr lang="en-US" dirty="0" err="1" smtClean="0"/>
              <a:t>faSet</a:t>
            </a:r>
            <a:r>
              <a:rPr lang="en-US" i="1" dirty="0" smtClean="0"/>
              <a:t> </a:t>
            </a:r>
            <a:r>
              <a:rPr lang="en-US" dirty="0" smtClean="0"/>
              <a:t>with no proper subset with the same frequency</a:t>
            </a:r>
          </a:p>
          <a:p>
            <a:pPr lvl="1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Minimal Rare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faSet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(MRF) : A rare </a:t>
            </a:r>
            <a:r>
              <a:rPr lang="en-US" dirty="0" err="1" smtClean="0"/>
              <a:t>faSet</a:t>
            </a:r>
            <a:r>
              <a:rPr lang="en-US" i="1" dirty="0" smtClean="0"/>
              <a:t> </a:t>
            </a:r>
            <a:r>
              <a:rPr lang="en-US" dirty="0" smtClean="0"/>
              <a:t>with no rare subset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|MRFs</a:t>
            </a:r>
            <a:r>
              <a:rPr lang="en-US" dirty="0"/>
              <a:t>| ≤ |CRFs| ≤ |RFs|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MRFs can tell us if f is rare but not its frequency</a:t>
            </a:r>
          </a:p>
          <a:p>
            <a:r>
              <a:rPr lang="en-US" dirty="0" smtClean="0"/>
              <a:t>CRFs can tell us its frequency but are still too many</a:t>
            </a:r>
          </a:p>
          <a:p>
            <a:pPr lvl="1"/>
            <a:endParaRPr lang="en-US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76672"/>
            <a:ext cx="8229600" cy="70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 Rounded MT Bold" pitchFamily="34" charset="0"/>
              </a:rPr>
              <a:t>Estimating</a:t>
            </a:r>
            <a:r>
              <a:rPr lang="en-US" smtClean="0"/>
              <a:t> </a:t>
            </a:r>
            <a:r>
              <a:rPr lang="en-US" sz="2800" smtClean="0">
                <a:latin typeface="Arial Rounded MT Bold" pitchFamily="34" charset="0"/>
              </a:rPr>
              <a:t>p(f |D) </a:t>
            </a:r>
            <a:endParaRPr lang="el-GR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8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6624736" cy="60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-252536" y="5085184"/>
            <a:ext cx="2984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dirty="0">
                <a:solidFill>
                  <a:schemeClr val="bg2">
                    <a:lumMod val="50000"/>
                  </a:schemeClr>
                </a:solidFill>
              </a:rPr>
              <a:t>Rare </a:t>
            </a:r>
            <a:r>
              <a:rPr lang="en-US" altLang="zh-TW" dirty="0" err="1">
                <a:solidFill>
                  <a:schemeClr val="bg2">
                    <a:lumMod val="50000"/>
                  </a:schemeClr>
                </a:solidFill>
              </a:rPr>
              <a:t>faSet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TW" dirty="0"/>
              <a:t>(RF) : A </a:t>
            </a:r>
            <a:r>
              <a:rPr lang="en-US" altLang="zh-TW" dirty="0" err="1"/>
              <a:t>faSet</a:t>
            </a:r>
            <a:r>
              <a:rPr lang="en-US" altLang="zh-TW" dirty="0"/>
              <a:t> with frequency under a threshold</a:t>
            </a:r>
          </a:p>
        </p:txBody>
      </p:sp>
      <p:sp>
        <p:nvSpPr>
          <p:cNvPr id="7" name="矩形 6"/>
          <p:cNvSpPr/>
          <p:nvPr/>
        </p:nvSpPr>
        <p:spPr>
          <a:xfrm>
            <a:off x="216523" y="2276872"/>
            <a:ext cx="899094" cy="448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491880" y="3425106"/>
            <a:ext cx="899094" cy="448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228184" y="548680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Minimal Rare </a:t>
            </a:r>
            <a:r>
              <a:rPr lang="en-US" altLang="zh-TW" b="1" dirty="0" err="1">
                <a:solidFill>
                  <a:schemeClr val="bg2">
                    <a:lumMod val="50000"/>
                  </a:schemeClr>
                </a:solidFill>
              </a:rPr>
              <a:t>faSet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TW" dirty="0"/>
              <a:t>(MRF) 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rare </a:t>
            </a:r>
            <a:r>
              <a:rPr lang="en-US" altLang="zh-TW" dirty="0" err="1"/>
              <a:t>faSet</a:t>
            </a:r>
            <a:r>
              <a:rPr lang="en-US" altLang="zh-TW" i="1" dirty="0"/>
              <a:t> </a:t>
            </a:r>
            <a:r>
              <a:rPr lang="en-US" altLang="zh-TW" dirty="0"/>
              <a:t>with no rare subset</a:t>
            </a:r>
          </a:p>
          <a:p>
            <a:pPr lvl="1"/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2195736" y="3412390"/>
            <a:ext cx="899094" cy="448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Rounded Rectangle 5"/>
          <p:cNvSpPr/>
          <p:nvPr/>
        </p:nvSpPr>
        <p:spPr>
          <a:xfrm>
            <a:off x="6910129" y="1799152"/>
            <a:ext cx="1728192" cy="206189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ab</a:t>
            </a:r>
            <a:r>
              <a:rPr lang="en-US" sz="1600" b="1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a,b</a:t>
            </a:r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600" b="1" dirty="0">
              <a:solidFill>
                <a:schemeClr val="tx1"/>
              </a:solidFill>
            </a:endParaRP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acd</a:t>
            </a:r>
            <a:r>
              <a:rPr lang="en-US" sz="16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ac,ad,cd</a:t>
            </a:r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600" b="1" dirty="0">
              <a:solidFill>
                <a:schemeClr val="tx1"/>
              </a:solidFill>
            </a:endParaRP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ade</a:t>
            </a:r>
            <a:r>
              <a:rPr lang="en-US" sz="16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600" b="1" dirty="0" err="1">
                <a:solidFill>
                  <a:schemeClr val="tx1"/>
                </a:solidFill>
              </a:rPr>
              <a:t>a</a:t>
            </a:r>
            <a:r>
              <a:rPr lang="en-US" sz="1600" b="1" dirty="0" err="1" smtClean="0">
                <a:solidFill>
                  <a:schemeClr val="tx1"/>
                </a:solidFill>
              </a:rPr>
              <a:t>d,de,ae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endParaRPr lang="el-GR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2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658540"/>
            <a:ext cx="6894968" cy="608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195736" y="2780928"/>
            <a:ext cx="6480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ounded Rectangle 5"/>
          <p:cNvSpPr/>
          <p:nvPr/>
        </p:nvSpPr>
        <p:spPr>
          <a:xfrm>
            <a:off x="6732240" y="2447224"/>
            <a:ext cx="2304256" cy="206189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abd</a:t>
            </a:r>
            <a:r>
              <a:rPr lang="en-US" sz="1600" b="1" dirty="0" smtClean="0">
                <a:solidFill>
                  <a:schemeClr val="tx1"/>
                </a:solidFill>
              </a:rPr>
              <a:t>(1) :</a:t>
            </a: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ab</a:t>
            </a:r>
            <a:r>
              <a:rPr lang="en-US" sz="1600" b="1" dirty="0" smtClean="0">
                <a:solidFill>
                  <a:schemeClr val="tx1"/>
                </a:solidFill>
              </a:rPr>
              <a:t>(2) , ad(2) , </a:t>
            </a:r>
            <a:r>
              <a:rPr lang="en-US" sz="1600" b="1" dirty="0" err="1" smtClean="0">
                <a:solidFill>
                  <a:schemeClr val="tx1"/>
                </a:solidFill>
              </a:rPr>
              <a:t>bd</a:t>
            </a:r>
            <a:r>
              <a:rPr lang="en-US" sz="1600" b="1" dirty="0" smtClean="0">
                <a:solidFill>
                  <a:schemeClr val="tx1"/>
                </a:solidFill>
              </a:rPr>
              <a:t>(2)</a:t>
            </a:r>
          </a:p>
          <a:p>
            <a:endParaRPr lang="en-US" sz="600" b="1" dirty="0">
              <a:solidFill>
                <a:schemeClr val="tx1"/>
              </a:solidFill>
            </a:endParaRP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bde</a:t>
            </a:r>
            <a:r>
              <a:rPr lang="en-US" sz="1600" b="1" dirty="0" smtClean="0">
                <a:solidFill>
                  <a:schemeClr val="tx1"/>
                </a:solidFill>
              </a:rPr>
              <a:t>(0):</a:t>
            </a: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bd</a:t>
            </a:r>
            <a:r>
              <a:rPr lang="en-US" sz="1600" b="1" dirty="0" smtClean="0">
                <a:solidFill>
                  <a:schemeClr val="tx1"/>
                </a:solidFill>
              </a:rPr>
              <a:t>(1),be(1),de(2)</a:t>
            </a:r>
          </a:p>
          <a:p>
            <a:endParaRPr lang="en-US" sz="600" b="1" dirty="0">
              <a:solidFill>
                <a:schemeClr val="tx1"/>
              </a:solidFill>
            </a:endParaRPr>
          </a:p>
          <a:p>
            <a:r>
              <a:rPr lang="en-US" sz="1600" b="1" dirty="0" err="1">
                <a:solidFill>
                  <a:schemeClr val="tx1"/>
                </a:solidFill>
              </a:rPr>
              <a:t>b</a:t>
            </a:r>
            <a:r>
              <a:rPr lang="en-US" sz="1600" b="1" dirty="0" err="1" smtClean="0">
                <a:solidFill>
                  <a:schemeClr val="tx1"/>
                </a:solidFill>
              </a:rPr>
              <a:t>cde</a:t>
            </a:r>
            <a:r>
              <a:rPr lang="en-US" sz="1600" b="1" dirty="0" smtClean="0">
                <a:solidFill>
                  <a:schemeClr val="tx1"/>
                </a:solidFill>
              </a:rPr>
              <a:t>(0):</a:t>
            </a: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bcd</a:t>
            </a:r>
            <a:r>
              <a:rPr lang="en-US" sz="1600" b="1" dirty="0" smtClean="0">
                <a:solidFill>
                  <a:schemeClr val="tx1"/>
                </a:solidFill>
              </a:rPr>
              <a:t>(1),</a:t>
            </a:r>
            <a:r>
              <a:rPr lang="en-US" sz="1600" b="1" dirty="0" err="1" smtClean="0">
                <a:solidFill>
                  <a:schemeClr val="tx1"/>
                </a:solidFill>
              </a:rPr>
              <a:t>bce</a:t>
            </a:r>
            <a:r>
              <a:rPr lang="en-US" sz="1600" b="1" dirty="0" smtClean="0">
                <a:solidFill>
                  <a:schemeClr val="tx1"/>
                </a:solidFill>
              </a:rPr>
              <a:t>(1),</a:t>
            </a: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bde</a:t>
            </a:r>
            <a:r>
              <a:rPr lang="en-US" sz="1600" b="1" dirty="0" smtClean="0">
                <a:solidFill>
                  <a:schemeClr val="tx1"/>
                </a:solidFill>
              </a:rPr>
              <a:t>(0),</a:t>
            </a:r>
            <a:r>
              <a:rPr lang="en-US" sz="1600" b="1" dirty="0" err="1" smtClean="0">
                <a:solidFill>
                  <a:schemeClr val="tx1"/>
                </a:solidFill>
              </a:rPr>
              <a:t>cde</a:t>
            </a:r>
            <a:r>
              <a:rPr lang="en-US" sz="1600" b="1" dirty="0" smtClean="0">
                <a:solidFill>
                  <a:schemeClr val="tx1"/>
                </a:solidFill>
              </a:rPr>
              <a:t>(1) </a:t>
            </a:r>
            <a:endParaRPr lang="el-GR" sz="1600" i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47663" y="2761395"/>
            <a:ext cx="6480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940152" y="522546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Closed Rare </a:t>
            </a:r>
            <a:r>
              <a:rPr lang="en-US" altLang="zh-TW" b="1" dirty="0" err="1">
                <a:solidFill>
                  <a:schemeClr val="bg2">
                    <a:lumMod val="50000"/>
                  </a:schemeClr>
                </a:solidFill>
              </a:rPr>
              <a:t>faSet</a:t>
            </a:r>
            <a:r>
              <a:rPr lang="en-US" altLang="zh-TW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TW" dirty="0"/>
              <a:t>(CRF) 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rare </a:t>
            </a:r>
            <a:r>
              <a:rPr lang="en-US" altLang="zh-TW" dirty="0" err="1"/>
              <a:t>faSet</a:t>
            </a:r>
            <a:r>
              <a:rPr lang="en-US" altLang="zh-TW" i="1" dirty="0"/>
              <a:t> </a:t>
            </a:r>
            <a:r>
              <a:rPr lang="en-US" altLang="zh-TW" dirty="0"/>
              <a:t>with no proper subset with the same frequency</a:t>
            </a:r>
          </a:p>
        </p:txBody>
      </p:sp>
      <p:cxnSp>
        <p:nvCxnSpPr>
          <p:cNvPr id="14" name="Straight Arrow Connector 9"/>
          <p:cNvCxnSpPr/>
          <p:nvPr/>
        </p:nvCxnSpPr>
        <p:spPr>
          <a:xfrm flipH="1">
            <a:off x="5148065" y="3848379"/>
            <a:ext cx="1728191" cy="13808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8"/>
          <p:cNvSpPr/>
          <p:nvPr/>
        </p:nvSpPr>
        <p:spPr>
          <a:xfrm>
            <a:off x="6732240" y="4113076"/>
            <a:ext cx="864096" cy="3960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矩形 2"/>
          <p:cNvSpPr/>
          <p:nvPr/>
        </p:nvSpPr>
        <p:spPr>
          <a:xfrm>
            <a:off x="5472100" y="5044534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</a:rPr>
              <a:t>Not </a:t>
            </a:r>
            <a:r>
              <a:rPr lang="en-US" altLang="zh-TW" b="1" dirty="0" smtClean="0"/>
              <a:t>Closed </a:t>
            </a:r>
            <a:r>
              <a:rPr lang="en-US" altLang="zh-TW" b="1" dirty="0"/>
              <a:t>Rare </a:t>
            </a:r>
            <a:r>
              <a:rPr lang="en-US" altLang="zh-TW" b="1" dirty="0" err="1"/>
              <a:t>faSet</a:t>
            </a:r>
            <a:r>
              <a:rPr lang="en-US" altLang="zh-TW" b="1" i="1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09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0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itchFamily="34" charset="0"/>
              </a:rPr>
              <a:t>Statistics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338437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</a:t>
            </a:r>
            <a:r>
              <a:rPr lang="en-US" dirty="0" smtClean="0"/>
              <a:t>aintaining statistics in the form of </a:t>
            </a:r>
            <a:r>
              <a:rPr lang="en-US" dirty="0"/>
              <a:t>𝜀-Tolerance Closed Rare </a:t>
            </a:r>
            <a:r>
              <a:rPr lang="en-US" dirty="0" err="1"/>
              <a:t>FaSets</a:t>
            </a:r>
            <a:r>
              <a:rPr lang="en-US" dirty="0"/>
              <a:t> (𝜀-CRFs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r>
              <a:rPr lang="en-US" altLang="zh-TW" dirty="0"/>
              <a:t>A </a:t>
            </a:r>
            <a:r>
              <a:rPr lang="en-US" altLang="zh-TW" dirty="0" err="1"/>
              <a:t>faSet</a:t>
            </a:r>
            <a:r>
              <a:rPr lang="en-US" altLang="zh-TW" dirty="0"/>
              <a:t> </a:t>
            </a:r>
            <a:r>
              <a:rPr lang="en-US" altLang="zh-TW" i="1" dirty="0"/>
              <a:t>f</a:t>
            </a:r>
            <a:r>
              <a:rPr lang="en-US" altLang="zh-TW" dirty="0"/>
              <a:t> is an </a:t>
            </a:r>
            <a:r>
              <a:rPr lang="en-US" altLang="zh-TW" dirty="0">
                <a:ea typeface="Cambria Math"/>
              </a:rPr>
              <a:t>𝜀-CRF for a set of tuples </a:t>
            </a:r>
            <a:r>
              <a:rPr lang="en-US" altLang="zh-TW" i="1" dirty="0">
                <a:ea typeface="Cambria Math"/>
              </a:rPr>
              <a:t>S</a:t>
            </a:r>
            <a:r>
              <a:rPr lang="en-US" altLang="zh-TW" dirty="0">
                <a:ea typeface="Cambria Math"/>
              </a:rPr>
              <a:t> if and only </a:t>
            </a:r>
            <a:r>
              <a:rPr lang="en-US" altLang="zh-TW" dirty="0" smtClean="0">
                <a:ea typeface="Cambria Math"/>
              </a:rPr>
              <a:t>if:</a:t>
            </a:r>
          </a:p>
          <a:p>
            <a:pPr lvl="1"/>
            <a:r>
              <a:rPr lang="en-US" altLang="zh-TW" dirty="0" smtClean="0">
                <a:ea typeface="Cambria Math"/>
              </a:rPr>
              <a:t>it </a:t>
            </a:r>
            <a:r>
              <a:rPr lang="en-US" altLang="zh-TW" dirty="0">
                <a:ea typeface="Cambria Math"/>
              </a:rPr>
              <a:t>is rare for </a:t>
            </a:r>
            <a:r>
              <a:rPr lang="en-US" altLang="zh-TW" i="1" dirty="0">
                <a:ea typeface="Cambria Math"/>
              </a:rPr>
              <a:t>S</a:t>
            </a:r>
            <a:r>
              <a:rPr lang="en-US" altLang="zh-TW" dirty="0">
                <a:ea typeface="Cambria Math"/>
              </a:rPr>
              <a:t> </a:t>
            </a:r>
            <a:r>
              <a:rPr lang="en-US" altLang="zh-TW" dirty="0" smtClean="0">
                <a:ea typeface="Cambria Math"/>
              </a:rPr>
              <a:t> </a:t>
            </a:r>
          </a:p>
          <a:p>
            <a:pPr lvl="1"/>
            <a:r>
              <a:rPr lang="en-US" altLang="zh-TW" dirty="0" smtClean="0">
                <a:ea typeface="Cambria Math"/>
              </a:rPr>
              <a:t>it </a:t>
            </a:r>
            <a:r>
              <a:rPr lang="en-US" altLang="zh-TW" dirty="0">
                <a:ea typeface="Cambria Math"/>
              </a:rPr>
              <a:t>has no proper rare subset </a:t>
            </a:r>
            <a:r>
              <a:rPr lang="en-US" altLang="zh-TW" i="1" dirty="0">
                <a:ea typeface="Cambria Math"/>
              </a:rPr>
              <a:t>f’</a:t>
            </a:r>
            <a:r>
              <a:rPr lang="en-US" altLang="zh-TW" dirty="0">
                <a:ea typeface="Cambria Math"/>
              </a:rPr>
              <a:t>, |</a:t>
            </a:r>
            <a:r>
              <a:rPr lang="en-US" altLang="zh-TW" i="1" dirty="0">
                <a:ea typeface="Cambria Math"/>
              </a:rPr>
              <a:t>f’ </a:t>
            </a:r>
            <a:r>
              <a:rPr lang="en-US" altLang="zh-TW" dirty="0">
                <a:ea typeface="Cambria Math"/>
              </a:rPr>
              <a:t>|=|</a:t>
            </a:r>
            <a:r>
              <a:rPr lang="en-US" altLang="zh-TW" i="1" dirty="0">
                <a:ea typeface="Cambria Math"/>
              </a:rPr>
              <a:t>f </a:t>
            </a:r>
            <a:r>
              <a:rPr lang="en-US" altLang="zh-TW" dirty="0">
                <a:ea typeface="Cambria Math"/>
              </a:rPr>
              <a:t>|-1, such </a:t>
            </a:r>
            <a:r>
              <a:rPr lang="en-US" altLang="zh-TW" dirty="0" smtClean="0">
                <a:ea typeface="Cambria Math"/>
              </a:rPr>
              <a:t>that:</a:t>
            </a:r>
          </a:p>
          <a:p>
            <a:pPr lvl="2"/>
            <a:r>
              <a:rPr lang="en-US" altLang="zh-TW" i="1" dirty="0" smtClean="0">
                <a:ea typeface="Cambria Math"/>
              </a:rPr>
              <a:t>count</a:t>
            </a:r>
            <a:r>
              <a:rPr lang="en-US" altLang="zh-TW" dirty="0" smtClean="0">
                <a:ea typeface="Cambria Math"/>
              </a:rPr>
              <a:t>(</a:t>
            </a:r>
            <a:r>
              <a:rPr lang="en-US" altLang="zh-TW" i="1" dirty="0" err="1" smtClean="0">
                <a:ea typeface="Cambria Math"/>
              </a:rPr>
              <a:t>f</a:t>
            </a:r>
            <a:r>
              <a:rPr lang="en-US" altLang="zh-TW" i="1" dirty="0" err="1">
                <a:ea typeface="Cambria Math"/>
              </a:rPr>
              <a:t>’</a:t>
            </a:r>
            <a:r>
              <a:rPr lang="en-US" altLang="zh-TW" dirty="0" err="1">
                <a:ea typeface="Cambria Math"/>
              </a:rPr>
              <a:t>,</a:t>
            </a:r>
            <a:r>
              <a:rPr lang="en-US" altLang="zh-TW" i="1" dirty="0" err="1">
                <a:ea typeface="Cambria Math"/>
              </a:rPr>
              <a:t>S</a:t>
            </a:r>
            <a:r>
              <a:rPr lang="en-US" altLang="zh-TW" dirty="0">
                <a:ea typeface="Cambria Math"/>
              </a:rPr>
              <a:t>) &lt; (1+ 𝜀)</a:t>
            </a:r>
            <a:r>
              <a:rPr lang="en-US" altLang="zh-TW" i="1" dirty="0">
                <a:ea typeface="Cambria Math"/>
              </a:rPr>
              <a:t>count</a:t>
            </a:r>
            <a:r>
              <a:rPr lang="en-US" altLang="zh-TW" dirty="0">
                <a:ea typeface="Cambria Math"/>
              </a:rPr>
              <a:t>(</a:t>
            </a:r>
            <a:r>
              <a:rPr lang="en-US" altLang="zh-TW" i="1" dirty="0" err="1">
                <a:ea typeface="Cambria Math"/>
              </a:rPr>
              <a:t>f</a:t>
            </a:r>
            <a:r>
              <a:rPr lang="en-US" altLang="zh-TW" dirty="0" err="1">
                <a:ea typeface="Cambria Math"/>
              </a:rPr>
              <a:t>,</a:t>
            </a:r>
            <a:r>
              <a:rPr lang="en-US" altLang="zh-TW" i="1" dirty="0" err="1">
                <a:ea typeface="Cambria Math"/>
              </a:rPr>
              <a:t>S</a:t>
            </a:r>
            <a:r>
              <a:rPr lang="en-US" altLang="zh-TW" dirty="0">
                <a:ea typeface="Cambria Math"/>
              </a:rPr>
              <a:t>), 𝜀 ≥ 0</a:t>
            </a:r>
            <a:r>
              <a:rPr lang="en-US" altLang="zh-TW" dirty="0"/>
              <a:t>  </a:t>
            </a:r>
            <a:endParaRPr lang="en-US" altLang="zh-TW" dirty="0" smtClean="0"/>
          </a:p>
          <a:p>
            <a:pPr marL="800100" lvl="1" indent="-342900"/>
            <a:endParaRPr lang="en-US" dirty="0" smtClean="0">
              <a:latin typeface="Cambria Math"/>
              <a:ea typeface="Cambria Math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9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Outline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The </a:t>
            </a:r>
            <a:r>
              <a:rPr lang="en-US" altLang="zh-TW" sz="2600" b="1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ReDRIVE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framework</a:t>
            </a:r>
          </a:p>
          <a:p>
            <a:pPr marL="457200" lvl="2"/>
            <a:r>
              <a:rPr lang="en-US" altLang="zh-TW" sz="2000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Interesting </a:t>
            </a:r>
            <a:r>
              <a:rPr lang="en-US" altLang="zh-TW" sz="2000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faSets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en-US" altLang="zh-TW" sz="2600" b="1" dirty="0">
                <a:latin typeface="Century Gothic" pitchFamily="34" charset="0"/>
              </a:rPr>
              <a:t>Top-k </a:t>
            </a:r>
            <a:r>
              <a:rPr lang="en-US" altLang="zh-TW" sz="2600" b="1" dirty="0" err="1">
                <a:latin typeface="Century Gothic" pitchFamily="34" charset="0"/>
              </a:rPr>
              <a:t>faSets</a:t>
            </a:r>
            <a:r>
              <a:rPr lang="en-US" altLang="zh-TW" sz="2600" b="1" dirty="0">
                <a:latin typeface="Century Gothic" pitchFamily="34" charset="0"/>
              </a:rPr>
              <a:t> computation</a:t>
            </a: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Recommendation Statistics maintenance</a:t>
            </a:r>
          </a:p>
          <a:p>
            <a:pPr marL="457200" lvl="2"/>
            <a:r>
              <a:rPr lang="en-US" altLang="zh-TW" sz="2000" b="1" dirty="0">
                <a:latin typeface="Century Gothic" pitchFamily="34" charset="0"/>
              </a:rPr>
              <a:t>Two-Phase algorithm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  <a:endParaRPr lang="zh-TW" altLang="en-US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7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4658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itchFamily="34" charset="0"/>
              </a:rPr>
              <a:t>The Two-Phase </a:t>
            </a:r>
            <a:r>
              <a:rPr lang="en-US" sz="2800" dirty="0" smtClean="0">
                <a:latin typeface="Arial Rounded MT Bold" pitchFamily="34" charset="0"/>
              </a:rPr>
              <a:t>Algorithm (1/3)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1800200"/>
          </a:xfrm>
        </p:spPr>
        <p:txBody>
          <a:bodyPr/>
          <a:lstStyle/>
          <a:p>
            <a:r>
              <a:rPr lang="en-US" dirty="0" smtClean="0"/>
              <a:t>Maintain all </a:t>
            </a:r>
            <a:r>
              <a:rPr lang="en-US" dirty="0" smtClean="0">
                <a:ea typeface="Cambria Math"/>
              </a:rPr>
              <a:t>𝜀-CRFs, where rare is defined by </a:t>
            </a:r>
            <a:r>
              <a:rPr lang="en-US" i="1" dirty="0" err="1" smtClean="0">
                <a:ea typeface="Cambria Math"/>
              </a:rPr>
              <a:t>minsupp</a:t>
            </a:r>
            <a:r>
              <a:rPr lang="en-US" i="1" baseline="-25000" dirty="0" err="1" smtClean="0">
                <a:ea typeface="Cambria Math"/>
              </a:rPr>
              <a:t>r</a:t>
            </a:r>
            <a:endParaRPr lang="en-US" i="1" baseline="-25000" dirty="0" smtClean="0">
              <a:ea typeface="Cambria Math"/>
            </a:endParaRPr>
          </a:p>
          <a:p>
            <a:r>
              <a:rPr lang="en-US" dirty="0" smtClean="0">
                <a:ea typeface="Cambria Math"/>
              </a:rPr>
              <a:t>First Phase:</a:t>
            </a:r>
          </a:p>
          <a:p>
            <a:pPr lvl="1"/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ea typeface="Cambria Math"/>
              </a:rPr>
              <a:t> = {all 1-faSets in </a:t>
            </a:r>
            <a:r>
              <a:rPr lang="en-US" i="1" dirty="0" smtClean="0">
                <a:ea typeface="Cambria Math"/>
              </a:rPr>
              <a:t>Res</a:t>
            </a:r>
            <a:r>
              <a:rPr lang="en-US" dirty="0" smtClean="0"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Q</a:t>
            </a:r>
            <a:r>
              <a:rPr lang="en-US" dirty="0" smtClean="0">
                <a:ea typeface="Cambria Math"/>
              </a:rPr>
              <a:t>)}</a:t>
            </a:r>
          </a:p>
          <a:p>
            <a:pPr lvl="1"/>
            <a:r>
              <a:rPr lang="en-US" i="1" dirty="0" smtClean="0">
                <a:ea typeface="Cambria Math"/>
              </a:rPr>
              <a:t>Y</a:t>
            </a:r>
            <a:r>
              <a:rPr lang="en-US" dirty="0" smtClean="0">
                <a:ea typeface="Cambria Math"/>
              </a:rPr>
              <a:t> = {𝜀-CRFs that consist only of 1-faSets in 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ea typeface="Cambria Math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18</a:t>
            </a:fld>
            <a:endParaRPr lang="el-GR"/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41958"/>
              </p:ext>
            </p:extLst>
          </p:nvPr>
        </p:nvGraphicFramePr>
        <p:xfrm>
          <a:off x="107504" y="4149080"/>
          <a:ext cx="3600400" cy="265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440160"/>
                <a:gridCol w="504056"/>
                <a:gridCol w="648072"/>
              </a:tblGrid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Director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Title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Year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Genre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/>
                        <a:t>Tetro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2009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Youth Without Youth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2007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Fantasy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Godfather 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1972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Rumble Fish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1983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Conversation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1974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Thriller</a:t>
                      </a:r>
                      <a:endParaRPr lang="el-GR" sz="11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Outsiders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1983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Supernova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2000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Thriller</a:t>
                      </a:r>
                      <a:endParaRPr lang="el-GR" sz="11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Apocalypse Now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1979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07336"/>
              </p:ext>
            </p:extLst>
          </p:nvPr>
        </p:nvGraphicFramePr>
        <p:xfrm>
          <a:off x="3943551" y="4158502"/>
          <a:ext cx="710631" cy="2064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31"/>
              </a:tblGrid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1-faSet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Fantasy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Thriller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2009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2007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1972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159575" y="6165304"/>
            <a:ext cx="24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1403648" y="3597594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Query Result </a:t>
            </a:r>
            <a:endParaRPr lang="el-GR" altLang="zh-TW" b="1" i="1" dirty="0"/>
          </a:p>
        </p:txBody>
      </p:sp>
      <p:cxnSp>
        <p:nvCxnSpPr>
          <p:cNvPr id="13" name="Straight Connector 133"/>
          <p:cNvCxnSpPr/>
          <p:nvPr/>
        </p:nvCxnSpPr>
        <p:spPr>
          <a:xfrm>
            <a:off x="107504" y="4005064"/>
            <a:ext cx="36724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3"/>
          <p:cNvCxnSpPr/>
          <p:nvPr/>
        </p:nvCxnSpPr>
        <p:spPr>
          <a:xfrm>
            <a:off x="3871543" y="4005064"/>
            <a:ext cx="9164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109053" y="357301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X</a:t>
            </a:r>
            <a:endParaRPr lang="el-GR" altLang="zh-TW" b="1" i="1" dirty="0"/>
          </a:p>
        </p:txBody>
      </p:sp>
      <p:sp>
        <p:nvSpPr>
          <p:cNvPr id="28" name="圓角矩形 27"/>
          <p:cNvSpPr/>
          <p:nvPr/>
        </p:nvSpPr>
        <p:spPr>
          <a:xfrm>
            <a:off x="5004048" y="4631649"/>
            <a:ext cx="1584176" cy="19953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29" name="矩形 28"/>
          <p:cNvSpPr/>
          <p:nvPr/>
        </p:nvSpPr>
        <p:spPr>
          <a:xfrm>
            <a:off x="5292080" y="4149080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ea typeface="Cambria Math"/>
              </a:rPr>
              <a:t>𝜀-CRFs</a:t>
            </a:r>
            <a:endParaRPr lang="zh-TW" altLang="en-US" sz="1600" b="1" dirty="0"/>
          </a:p>
        </p:txBody>
      </p:sp>
      <p:sp>
        <p:nvSpPr>
          <p:cNvPr id="30" name="矩形 29"/>
          <p:cNvSpPr/>
          <p:nvPr/>
        </p:nvSpPr>
        <p:spPr>
          <a:xfrm>
            <a:off x="5148064" y="4705980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1400" dirty="0" smtClean="0">
              <a:ea typeface="Cambria Math"/>
            </a:endParaRPr>
          </a:p>
          <a:p>
            <a:r>
              <a:rPr lang="en-US" altLang="zh-TW" sz="1600" dirty="0" smtClean="0">
                <a:ea typeface="Cambria Math"/>
              </a:rPr>
              <a:t>Drama : 50</a:t>
            </a:r>
          </a:p>
          <a:p>
            <a:r>
              <a:rPr lang="en-US" altLang="zh-TW" sz="1600" i="1" dirty="0" smtClean="0"/>
              <a:t>Thriller : 5</a:t>
            </a:r>
          </a:p>
          <a:p>
            <a:endParaRPr lang="en-US" altLang="zh-TW" sz="1400" i="1" dirty="0"/>
          </a:p>
        </p:txBody>
      </p:sp>
      <p:sp>
        <p:nvSpPr>
          <p:cNvPr id="31" name="矩形 30"/>
          <p:cNvSpPr/>
          <p:nvPr/>
        </p:nvSpPr>
        <p:spPr>
          <a:xfrm>
            <a:off x="5691366" y="5517232"/>
            <a:ext cx="248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</p:txBody>
      </p:sp>
      <p:cxnSp>
        <p:nvCxnSpPr>
          <p:cNvPr id="32" name="Straight Connector 133"/>
          <p:cNvCxnSpPr/>
          <p:nvPr/>
        </p:nvCxnSpPr>
        <p:spPr>
          <a:xfrm>
            <a:off x="4860032" y="400506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860032" y="350100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/>
              <a:t>Collection </a:t>
            </a:r>
            <a:r>
              <a:rPr lang="en-US" altLang="zh-TW" sz="1400" b="1" dirty="0"/>
              <a:t>of </a:t>
            </a:r>
            <a:endParaRPr lang="en-US" altLang="zh-TW" sz="1400" b="1" dirty="0" smtClean="0"/>
          </a:p>
          <a:p>
            <a:pPr algn="ctr"/>
            <a:r>
              <a:rPr lang="en-US" altLang="zh-TW" sz="1400" b="1" dirty="0" smtClean="0"/>
              <a:t>maintained Statistics</a:t>
            </a:r>
            <a:endParaRPr lang="en-US" altLang="zh-TW" sz="1400" b="1" dirty="0"/>
          </a:p>
        </p:txBody>
      </p:sp>
      <p:sp>
        <p:nvSpPr>
          <p:cNvPr id="34" name="矩形 33"/>
          <p:cNvSpPr/>
          <p:nvPr/>
        </p:nvSpPr>
        <p:spPr>
          <a:xfrm>
            <a:off x="5148064" y="4894421"/>
            <a:ext cx="1185079" cy="334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圓角矩形 35"/>
          <p:cNvSpPr/>
          <p:nvPr/>
        </p:nvSpPr>
        <p:spPr>
          <a:xfrm>
            <a:off x="7164288" y="4640360"/>
            <a:ext cx="1512168" cy="19953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 smtClean="0"/>
          </a:p>
          <a:p>
            <a:pPr algn="ctr"/>
            <a:endParaRPr lang="en-US" altLang="zh-TW" sz="1600" b="1" dirty="0" smtClean="0"/>
          </a:p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37" name="矩形 36"/>
          <p:cNvSpPr/>
          <p:nvPr/>
        </p:nvSpPr>
        <p:spPr>
          <a:xfrm>
            <a:off x="7164288" y="4714691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ea typeface="Cambria Math"/>
              </a:rPr>
              <a:t>Drama</a:t>
            </a:r>
          </a:p>
          <a:p>
            <a:pPr algn="ctr"/>
            <a:r>
              <a:rPr lang="en-US" altLang="zh-TW" sz="1600" dirty="0" err="1" smtClean="0">
                <a:ea typeface="Cambria Math"/>
              </a:rPr>
              <a:t>Thiller</a:t>
            </a:r>
            <a:endParaRPr lang="en-US" altLang="zh-TW" sz="1600" dirty="0" smtClean="0">
              <a:ea typeface="Cambria Math"/>
            </a:endParaRPr>
          </a:p>
          <a:p>
            <a:pPr algn="ctr"/>
            <a:r>
              <a:rPr lang="en-US" altLang="zh-TW" sz="1600" dirty="0" smtClean="0">
                <a:ea typeface="Cambria Math"/>
              </a:rPr>
              <a:t>2007</a:t>
            </a:r>
            <a:endParaRPr lang="en-US" altLang="zh-TW" sz="1600" dirty="0">
              <a:ea typeface="Cambria Math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812360" y="5525943"/>
            <a:ext cx="248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</p:txBody>
      </p:sp>
      <p:sp>
        <p:nvSpPr>
          <p:cNvPr id="40" name="矩形 39"/>
          <p:cNvSpPr/>
          <p:nvPr/>
        </p:nvSpPr>
        <p:spPr>
          <a:xfrm>
            <a:off x="7812360" y="3645024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Y</a:t>
            </a:r>
            <a:endParaRPr lang="en-US" altLang="zh-TW" b="1" dirty="0"/>
          </a:p>
        </p:txBody>
      </p:sp>
      <p:cxnSp>
        <p:nvCxnSpPr>
          <p:cNvPr id="42" name="Straight Connector 133"/>
          <p:cNvCxnSpPr/>
          <p:nvPr/>
        </p:nvCxnSpPr>
        <p:spPr>
          <a:xfrm>
            <a:off x="7020272" y="400506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3892331" y="4437112"/>
            <a:ext cx="751677" cy="334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2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/>
      <p:bldP spid="38" grpId="0"/>
      <p:bldP spid="40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4658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itchFamily="34" charset="0"/>
              </a:rPr>
              <a:t>The Two-Phase </a:t>
            </a:r>
            <a:r>
              <a:rPr lang="en-US" sz="2800" dirty="0" smtClean="0">
                <a:latin typeface="Arial Rounded MT Bold" pitchFamily="34" charset="0"/>
              </a:rPr>
              <a:t>Algorithm (2/3)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2376264"/>
          </a:xfrm>
        </p:spPr>
        <p:txBody>
          <a:bodyPr/>
          <a:lstStyle/>
          <a:p>
            <a:r>
              <a:rPr lang="en-US" dirty="0" smtClean="0"/>
              <a:t>Maintain all </a:t>
            </a:r>
            <a:r>
              <a:rPr lang="en-US" dirty="0" smtClean="0">
                <a:ea typeface="Cambria Math"/>
              </a:rPr>
              <a:t>𝜀-CRFs, where rare is defined by </a:t>
            </a:r>
            <a:r>
              <a:rPr lang="en-US" i="1" dirty="0" err="1" smtClean="0">
                <a:ea typeface="Cambria Math"/>
              </a:rPr>
              <a:t>minsupp</a:t>
            </a:r>
            <a:r>
              <a:rPr lang="en-US" i="1" baseline="-25000" dirty="0" err="1" smtClean="0">
                <a:ea typeface="Cambria Math"/>
              </a:rPr>
              <a:t>r</a:t>
            </a:r>
            <a:endParaRPr lang="en-US" i="1" baseline="-25000" dirty="0" smtClean="0">
              <a:ea typeface="Cambria Math"/>
            </a:endParaRPr>
          </a:p>
          <a:p>
            <a:r>
              <a:rPr lang="en-US" dirty="0" smtClean="0">
                <a:ea typeface="Cambria Math"/>
              </a:rPr>
              <a:t>First Phase:</a:t>
            </a:r>
          </a:p>
          <a:p>
            <a:pPr lvl="1"/>
            <a:r>
              <a:rPr lang="en-US" i="1" dirty="0" smtClean="0">
                <a:ea typeface="Cambria Math"/>
              </a:rPr>
              <a:t>Y</a:t>
            </a:r>
            <a:r>
              <a:rPr lang="en-US" dirty="0" smtClean="0">
                <a:ea typeface="Cambria Math"/>
              </a:rPr>
              <a:t> = {𝜀-CRFs that consist only of 1-faSets in 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ea typeface="Cambria Math"/>
              </a:rPr>
              <a:t>}</a:t>
            </a:r>
          </a:p>
          <a:p>
            <a:pPr lvl="1"/>
            <a:r>
              <a:rPr lang="en-US" i="1" dirty="0" smtClean="0">
                <a:ea typeface="Cambria Math"/>
              </a:rPr>
              <a:t>Z</a:t>
            </a:r>
            <a:r>
              <a:rPr lang="en-US" dirty="0" smtClean="0">
                <a:ea typeface="Cambria Math"/>
              </a:rPr>
              <a:t> = {</a:t>
            </a:r>
            <a:r>
              <a:rPr lang="en-US" dirty="0" err="1" smtClean="0">
                <a:ea typeface="Cambria Math"/>
              </a:rPr>
              <a:t>faSets</a:t>
            </a:r>
            <a:r>
              <a:rPr lang="en-US" dirty="0" smtClean="0">
                <a:ea typeface="Cambria Math"/>
              </a:rPr>
              <a:t> in </a:t>
            </a:r>
            <a:r>
              <a:rPr lang="en-US" i="1" dirty="0" smtClean="0">
                <a:ea typeface="Cambria Math"/>
              </a:rPr>
              <a:t>Res</a:t>
            </a:r>
            <a:r>
              <a:rPr lang="en-US" dirty="0" smtClean="0"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Q</a:t>
            </a:r>
            <a:r>
              <a:rPr lang="en-US" dirty="0" smtClean="0">
                <a:ea typeface="Cambria Math"/>
              </a:rPr>
              <a:t>) that are </a:t>
            </a:r>
            <a:r>
              <a:rPr lang="en-US" b="1" dirty="0" smtClean="0">
                <a:ea typeface="Cambria Math"/>
              </a:rPr>
              <a:t>supersets</a:t>
            </a:r>
            <a:r>
              <a:rPr lang="en-US" dirty="0" smtClean="0">
                <a:ea typeface="Cambria Math"/>
              </a:rPr>
              <a:t> of some </a:t>
            </a:r>
            <a:r>
              <a:rPr lang="en-US" dirty="0" err="1" smtClean="0">
                <a:ea typeface="Cambria Math"/>
              </a:rPr>
              <a:t>faSet</a:t>
            </a:r>
            <a:r>
              <a:rPr lang="en-US" dirty="0" smtClean="0">
                <a:ea typeface="Cambria Math"/>
              </a:rPr>
              <a:t> in </a:t>
            </a:r>
            <a:r>
              <a:rPr lang="en-US" i="1" dirty="0" smtClean="0">
                <a:ea typeface="Cambria Math"/>
              </a:rPr>
              <a:t>Y</a:t>
            </a:r>
            <a:r>
              <a:rPr lang="en-US" dirty="0" smtClean="0">
                <a:ea typeface="Cambria Math"/>
              </a:rPr>
              <a:t>} </a:t>
            </a:r>
          </a:p>
          <a:p>
            <a:pPr lvl="2"/>
            <a:r>
              <a:rPr lang="en-US" dirty="0" smtClean="0">
                <a:ea typeface="Cambria Math"/>
              </a:rPr>
              <a:t>Compute scores for </a:t>
            </a:r>
            <a:r>
              <a:rPr lang="en-US" dirty="0" err="1" smtClean="0">
                <a:ea typeface="Cambria Math"/>
              </a:rPr>
              <a:t>faSets</a:t>
            </a:r>
            <a:r>
              <a:rPr lang="en-US" dirty="0" smtClean="0">
                <a:ea typeface="Cambria Math"/>
              </a:rPr>
              <a:t> in </a:t>
            </a:r>
            <a:r>
              <a:rPr lang="en-US" i="1" dirty="0" smtClean="0">
                <a:ea typeface="Cambria Math"/>
              </a:rPr>
              <a:t>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19</a:t>
            </a:fld>
            <a:endParaRPr lang="el-GR"/>
          </a:p>
        </p:txBody>
      </p:sp>
      <p:graphicFrame>
        <p:nvGraphicFramePr>
          <p:cNvPr id="31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63822"/>
              </p:ext>
            </p:extLst>
          </p:nvPr>
        </p:nvGraphicFramePr>
        <p:xfrm>
          <a:off x="107504" y="4077072"/>
          <a:ext cx="3600400" cy="88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440160"/>
                <a:gridCol w="504056"/>
                <a:gridCol w="648072"/>
              </a:tblGrid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Director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Title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Year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Genre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/>
                        <a:t>Tetro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2009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Supernova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2000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Thriller</a:t>
                      </a:r>
                      <a:endParaRPr lang="el-GR" sz="11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72737" marR="72737" marT="36368" marB="36368" anchor="ctr"/>
                </a:tc>
              </a:tr>
            </a:tbl>
          </a:graphicData>
        </a:graphic>
      </p:graphicFrame>
      <p:sp>
        <p:nvSpPr>
          <p:cNvPr id="34" name="矩形 33"/>
          <p:cNvSpPr/>
          <p:nvPr/>
        </p:nvSpPr>
        <p:spPr>
          <a:xfrm>
            <a:off x="1115616" y="3597594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Query Result </a:t>
            </a:r>
            <a:endParaRPr lang="el-GR" altLang="zh-TW" b="1" i="1" dirty="0"/>
          </a:p>
        </p:txBody>
      </p:sp>
      <p:cxnSp>
        <p:nvCxnSpPr>
          <p:cNvPr id="35" name="Straight Connector 133"/>
          <p:cNvCxnSpPr/>
          <p:nvPr/>
        </p:nvCxnSpPr>
        <p:spPr>
          <a:xfrm>
            <a:off x="107504" y="4005064"/>
            <a:ext cx="36724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圓角矩形 44"/>
          <p:cNvSpPr/>
          <p:nvPr/>
        </p:nvSpPr>
        <p:spPr>
          <a:xfrm>
            <a:off x="4067944" y="4509120"/>
            <a:ext cx="1512168" cy="19953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 smtClean="0"/>
          </a:p>
          <a:p>
            <a:pPr algn="ctr"/>
            <a:endParaRPr lang="en-US" altLang="zh-TW" sz="1600" b="1" dirty="0" smtClean="0"/>
          </a:p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46" name="矩形 45"/>
          <p:cNvSpPr/>
          <p:nvPr/>
        </p:nvSpPr>
        <p:spPr>
          <a:xfrm>
            <a:off x="4067944" y="4583451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ea typeface="Cambria Math"/>
              </a:rPr>
              <a:t>Drama</a:t>
            </a:r>
          </a:p>
          <a:p>
            <a:pPr algn="ctr"/>
            <a:r>
              <a:rPr lang="en-US" altLang="zh-TW" sz="1600" dirty="0" err="1" smtClean="0">
                <a:ea typeface="Cambria Math"/>
              </a:rPr>
              <a:t>Thiller</a:t>
            </a:r>
            <a:endParaRPr lang="en-US" altLang="zh-TW" sz="1600" dirty="0" smtClean="0">
              <a:ea typeface="Cambria Math"/>
            </a:endParaRPr>
          </a:p>
          <a:p>
            <a:pPr algn="ctr"/>
            <a:r>
              <a:rPr lang="en-US" altLang="zh-TW" sz="1600" dirty="0" smtClean="0">
                <a:ea typeface="Cambria Math"/>
              </a:rPr>
              <a:t>2007</a:t>
            </a:r>
            <a:endParaRPr lang="en-US" altLang="zh-TW" sz="1600" dirty="0">
              <a:ea typeface="Cambria Math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612426" y="4869160"/>
            <a:ext cx="242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600" b="1" dirty="0" smtClean="0"/>
              <a:t>.</a:t>
            </a:r>
          </a:p>
          <a:p>
            <a:pPr algn="ctr"/>
            <a:r>
              <a:rPr lang="en-US" altLang="zh-TW" sz="1600" b="1" dirty="0" smtClean="0"/>
              <a:t>.</a:t>
            </a:r>
          </a:p>
        </p:txBody>
      </p:sp>
      <p:sp>
        <p:nvSpPr>
          <p:cNvPr id="48" name="矩形 47"/>
          <p:cNvSpPr/>
          <p:nvPr/>
        </p:nvSpPr>
        <p:spPr>
          <a:xfrm>
            <a:off x="4644008" y="3645024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Y</a:t>
            </a:r>
            <a:endParaRPr lang="en-US" altLang="zh-TW" b="1" dirty="0"/>
          </a:p>
        </p:txBody>
      </p:sp>
      <p:cxnSp>
        <p:nvCxnSpPr>
          <p:cNvPr id="49" name="Straight Connector 133"/>
          <p:cNvCxnSpPr/>
          <p:nvPr/>
        </p:nvCxnSpPr>
        <p:spPr>
          <a:xfrm>
            <a:off x="3851920" y="400506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向下箭號 52"/>
          <p:cNvSpPr/>
          <p:nvPr/>
        </p:nvSpPr>
        <p:spPr>
          <a:xfrm>
            <a:off x="1569222" y="5487079"/>
            <a:ext cx="338482" cy="31818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2555776" y="4365604"/>
            <a:ext cx="1080120" cy="334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4683254" y="5394703"/>
            <a:ext cx="248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</p:txBody>
      </p:sp>
      <p:sp>
        <p:nvSpPr>
          <p:cNvPr id="57" name="矩形 56"/>
          <p:cNvSpPr/>
          <p:nvPr/>
        </p:nvSpPr>
        <p:spPr>
          <a:xfrm>
            <a:off x="4283968" y="4593904"/>
            <a:ext cx="1080120" cy="334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8" name="Straight Connector 133"/>
          <p:cNvCxnSpPr/>
          <p:nvPr/>
        </p:nvCxnSpPr>
        <p:spPr>
          <a:xfrm>
            <a:off x="6084168" y="4005064"/>
            <a:ext cx="28083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7380312" y="3645024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Z</a:t>
            </a:r>
            <a:endParaRPr lang="en-US" altLang="zh-TW" b="1" dirty="0"/>
          </a:p>
        </p:txBody>
      </p:sp>
      <p:sp>
        <p:nvSpPr>
          <p:cNvPr id="60" name="圓角矩形 59"/>
          <p:cNvSpPr/>
          <p:nvPr/>
        </p:nvSpPr>
        <p:spPr>
          <a:xfrm>
            <a:off x="6336196" y="4489419"/>
            <a:ext cx="2556284" cy="19953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 smtClean="0"/>
          </a:p>
          <a:p>
            <a:pPr algn="ctr"/>
            <a:endParaRPr lang="en-US" altLang="zh-TW" sz="1600" b="1" dirty="0" smtClean="0"/>
          </a:p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62" name="矩形 61"/>
          <p:cNvSpPr/>
          <p:nvPr/>
        </p:nvSpPr>
        <p:spPr>
          <a:xfrm>
            <a:off x="7452320" y="5394703"/>
            <a:ext cx="248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</p:txBody>
      </p:sp>
      <p:sp>
        <p:nvSpPr>
          <p:cNvPr id="51" name="TextBox 7"/>
          <p:cNvSpPr txBox="1"/>
          <p:nvPr/>
        </p:nvSpPr>
        <p:spPr>
          <a:xfrm>
            <a:off x="6489067" y="4635133"/>
            <a:ext cx="2547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ea typeface="Cambria Math"/>
              </a:rPr>
              <a:t>{ </a:t>
            </a:r>
            <a:r>
              <a:rPr lang="en-US" sz="1400" dirty="0" smtClean="0"/>
              <a:t>2009, Drama</a:t>
            </a:r>
            <a:r>
              <a:rPr lang="en-US" altLang="zh-TW" sz="1400" dirty="0" smtClean="0">
                <a:ea typeface="Cambria Math"/>
              </a:rPr>
              <a:t> </a:t>
            </a:r>
            <a:r>
              <a:rPr lang="en-US" altLang="zh-TW" sz="1400" dirty="0">
                <a:ea typeface="Cambria Math"/>
              </a:rPr>
              <a:t>}</a:t>
            </a:r>
            <a:r>
              <a:rPr lang="en-US" sz="1400" dirty="0" smtClean="0"/>
              <a:t> </a:t>
            </a:r>
          </a:p>
          <a:p>
            <a:r>
              <a:rPr lang="en-US" altLang="zh-TW" sz="1400" dirty="0">
                <a:ea typeface="Cambria Math"/>
              </a:rPr>
              <a:t>{ </a:t>
            </a:r>
            <a:r>
              <a:rPr lang="en-US" altLang="zh-TW" sz="1400" dirty="0" err="1" smtClean="0">
                <a:ea typeface="Cambria Math"/>
              </a:rPr>
              <a:t>Tetro</a:t>
            </a:r>
            <a:r>
              <a:rPr lang="en-US" altLang="zh-TW" sz="1400" dirty="0" smtClean="0">
                <a:ea typeface="Cambria Math"/>
              </a:rPr>
              <a:t>,  </a:t>
            </a:r>
            <a:r>
              <a:rPr lang="en-US" altLang="zh-TW" sz="1400" dirty="0" smtClean="0"/>
              <a:t>2009</a:t>
            </a:r>
            <a:r>
              <a:rPr lang="en-US" altLang="zh-TW" sz="1400" dirty="0"/>
              <a:t>, </a:t>
            </a:r>
            <a:r>
              <a:rPr lang="en-US" altLang="zh-TW" sz="1400" dirty="0" smtClean="0"/>
              <a:t>Drama</a:t>
            </a:r>
            <a:r>
              <a:rPr lang="en-US" altLang="zh-TW" sz="1400" dirty="0" smtClean="0">
                <a:ea typeface="Cambria Math"/>
              </a:rPr>
              <a:t> </a:t>
            </a:r>
            <a:r>
              <a:rPr lang="en-US" altLang="zh-TW" sz="1400" dirty="0">
                <a:ea typeface="Cambria Math"/>
              </a:rPr>
              <a:t>}</a:t>
            </a:r>
            <a:r>
              <a:rPr lang="en-US" altLang="zh-TW" sz="1400" dirty="0"/>
              <a:t> </a:t>
            </a:r>
          </a:p>
          <a:p>
            <a:r>
              <a:rPr lang="en-US" altLang="zh-TW" sz="1400" dirty="0">
                <a:ea typeface="Cambria Math"/>
              </a:rPr>
              <a:t>{ </a:t>
            </a:r>
            <a:r>
              <a:rPr lang="en-US" altLang="zh-TW" sz="1400" dirty="0" smtClean="0"/>
              <a:t>2000, Thriller</a:t>
            </a:r>
            <a:r>
              <a:rPr lang="en-US" altLang="zh-TW" sz="1400" dirty="0" smtClean="0">
                <a:ea typeface="Cambria Math"/>
              </a:rPr>
              <a:t>}</a:t>
            </a:r>
            <a:r>
              <a:rPr lang="en-US" altLang="zh-TW" sz="1400" dirty="0" smtClean="0"/>
              <a:t> </a:t>
            </a:r>
            <a:endParaRPr lang="en-US" altLang="zh-TW" sz="1400" dirty="0"/>
          </a:p>
          <a:p>
            <a:r>
              <a:rPr lang="en-US" altLang="zh-TW" sz="1400" dirty="0" smtClean="0">
                <a:ea typeface="Cambria Math"/>
              </a:rPr>
              <a:t>{Supernova , </a:t>
            </a:r>
            <a:r>
              <a:rPr lang="en-US" altLang="zh-TW" sz="1400" dirty="0" smtClean="0"/>
              <a:t>2000, Thriller </a:t>
            </a:r>
            <a:r>
              <a:rPr lang="en-US" altLang="zh-TW" sz="1400" dirty="0">
                <a:ea typeface="Cambria Math"/>
              </a:rPr>
              <a:t>}</a:t>
            </a:r>
            <a:r>
              <a:rPr lang="en-US" altLang="zh-TW" sz="1400" dirty="0"/>
              <a:t> </a:t>
            </a:r>
          </a:p>
        </p:txBody>
      </p:sp>
      <p:sp>
        <p:nvSpPr>
          <p:cNvPr id="64" name="TextBox 7"/>
          <p:cNvSpPr txBox="1"/>
          <p:nvPr/>
        </p:nvSpPr>
        <p:spPr>
          <a:xfrm>
            <a:off x="323528" y="5805264"/>
            <a:ext cx="2547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ea typeface="Cambria Math"/>
              </a:rPr>
              <a:t>{ </a:t>
            </a:r>
            <a:r>
              <a:rPr lang="en-US" sz="1400" dirty="0" smtClean="0"/>
              <a:t>2009, Drama</a:t>
            </a:r>
            <a:r>
              <a:rPr lang="en-US" altLang="zh-TW" sz="1400" dirty="0" smtClean="0">
                <a:ea typeface="Cambria Math"/>
              </a:rPr>
              <a:t> </a:t>
            </a:r>
            <a:r>
              <a:rPr lang="en-US" altLang="zh-TW" sz="1400" dirty="0">
                <a:ea typeface="Cambria Math"/>
              </a:rPr>
              <a:t>}</a:t>
            </a:r>
            <a:r>
              <a:rPr lang="en-US" sz="1400" dirty="0" smtClean="0"/>
              <a:t> </a:t>
            </a:r>
          </a:p>
          <a:p>
            <a:r>
              <a:rPr lang="en-US" altLang="zh-TW" sz="1400" dirty="0">
                <a:ea typeface="Cambria Math"/>
              </a:rPr>
              <a:t>{ </a:t>
            </a:r>
            <a:r>
              <a:rPr lang="en-US" altLang="zh-TW" sz="1400" dirty="0" err="1" smtClean="0">
                <a:ea typeface="Cambria Math"/>
              </a:rPr>
              <a:t>Tetro</a:t>
            </a:r>
            <a:r>
              <a:rPr lang="en-US" altLang="zh-TW" sz="1400" dirty="0" smtClean="0">
                <a:ea typeface="Cambria Math"/>
              </a:rPr>
              <a:t>,  </a:t>
            </a:r>
            <a:r>
              <a:rPr lang="en-US" altLang="zh-TW" sz="1400" dirty="0" smtClean="0"/>
              <a:t>2009</a:t>
            </a:r>
            <a:r>
              <a:rPr lang="en-US" altLang="zh-TW" sz="1400" dirty="0"/>
              <a:t>, </a:t>
            </a:r>
            <a:r>
              <a:rPr lang="en-US" altLang="zh-TW" sz="1400" dirty="0" smtClean="0"/>
              <a:t>Drama</a:t>
            </a:r>
            <a:r>
              <a:rPr lang="en-US" altLang="zh-TW" sz="1400" dirty="0" smtClean="0">
                <a:ea typeface="Cambria Math"/>
              </a:rPr>
              <a:t> </a:t>
            </a:r>
            <a:r>
              <a:rPr lang="en-US" altLang="zh-TW" sz="1400" dirty="0">
                <a:ea typeface="Cambria Math"/>
              </a:rPr>
              <a:t>}</a:t>
            </a:r>
            <a:r>
              <a:rPr lang="en-US" altLang="zh-TW" sz="1400" dirty="0"/>
              <a:t> </a:t>
            </a:r>
          </a:p>
          <a:p>
            <a:r>
              <a:rPr lang="en-US" altLang="zh-TW" sz="1400" dirty="0">
                <a:ea typeface="Cambria Math"/>
              </a:rPr>
              <a:t>{ </a:t>
            </a:r>
            <a:r>
              <a:rPr lang="en-US" altLang="zh-TW" sz="1400" dirty="0" smtClean="0"/>
              <a:t>2000, Thriller</a:t>
            </a:r>
            <a:r>
              <a:rPr lang="en-US" altLang="zh-TW" sz="1400" dirty="0" smtClean="0">
                <a:ea typeface="Cambria Math"/>
              </a:rPr>
              <a:t>}</a:t>
            </a:r>
            <a:r>
              <a:rPr lang="en-US" altLang="zh-TW" sz="1400" dirty="0" smtClean="0"/>
              <a:t> </a:t>
            </a:r>
            <a:endParaRPr lang="en-US" altLang="zh-TW" sz="1400" dirty="0"/>
          </a:p>
          <a:p>
            <a:r>
              <a:rPr lang="en-US" altLang="zh-TW" sz="1400" dirty="0" smtClean="0">
                <a:ea typeface="Cambria Math"/>
              </a:rPr>
              <a:t>{Supernova , </a:t>
            </a:r>
            <a:r>
              <a:rPr lang="en-US" altLang="zh-TW" sz="1400" dirty="0" smtClean="0"/>
              <a:t>2000, Thriller </a:t>
            </a:r>
            <a:r>
              <a:rPr lang="en-US" altLang="zh-TW" sz="1400" dirty="0">
                <a:ea typeface="Cambria Math"/>
              </a:rPr>
              <a:t>}</a:t>
            </a:r>
            <a:r>
              <a:rPr lang="en-US" altLang="zh-TW" sz="1400" dirty="0"/>
              <a:t> </a:t>
            </a:r>
          </a:p>
        </p:txBody>
      </p:sp>
      <p:sp>
        <p:nvSpPr>
          <p:cNvPr id="23" name="矩形 22"/>
          <p:cNvSpPr/>
          <p:nvPr/>
        </p:nvSpPr>
        <p:spPr>
          <a:xfrm>
            <a:off x="1115616" y="4300354"/>
            <a:ext cx="2520280" cy="400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  <p:bldP spid="59" grpId="0"/>
      <p:bldP spid="60" grpId="0" animBg="1"/>
      <p:bldP spid="62" grpId="0"/>
      <p:bldP spid="51" grpId="0"/>
      <p:bldP spid="64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Outline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Century Gothic" pitchFamily="34" charset="0"/>
              </a:rPr>
              <a:t>Introduction</a:t>
            </a:r>
            <a:endParaRPr lang="en-US" altLang="zh-TW" sz="2600" dirty="0" smtClean="0"/>
          </a:p>
          <a:p>
            <a:r>
              <a:rPr lang="en-US" altLang="zh-TW" sz="2600" b="1" dirty="0" smtClean="0">
                <a:latin typeface="Century Gothic" pitchFamily="34" charset="0"/>
              </a:rPr>
              <a:t>The </a:t>
            </a:r>
            <a:r>
              <a:rPr lang="en-US" altLang="zh-TW" sz="2600" b="1" dirty="0" err="1">
                <a:latin typeface="Century Gothic" pitchFamily="34" charset="0"/>
              </a:rPr>
              <a:t>ReDRIVE</a:t>
            </a:r>
            <a:r>
              <a:rPr lang="en-US" altLang="zh-TW" sz="2600" b="1" dirty="0">
                <a:latin typeface="Century Gothic" pitchFamily="34" charset="0"/>
              </a:rPr>
              <a:t> </a:t>
            </a:r>
            <a:r>
              <a:rPr lang="en-US" altLang="zh-TW" sz="2600" b="1" dirty="0" smtClean="0">
                <a:latin typeface="Century Gothic" pitchFamily="34" charset="0"/>
              </a:rPr>
              <a:t>framework</a:t>
            </a:r>
          </a:p>
          <a:p>
            <a:pPr lvl="1"/>
            <a:r>
              <a:rPr lang="en-US" altLang="zh-TW" dirty="0" err="1">
                <a:latin typeface="Century Gothic" pitchFamily="34" charset="0"/>
              </a:rPr>
              <a:t>F</a:t>
            </a:r>
            <a:r>
              <a:rPr lang="en-US" altLang="zh-TW" dirty="0" err="1" smtClean="0">
                <a:latin typeface="Century Gothic" pitchFamily="34" charset="0"/>
              </a:rPr>
              <a:t>aSets</a:t>
            </a:r>
            <a:endParaRPr lang="en-US" altLang="zh-TW" dirty="0" smtClean="0">
              <a:latin typeface="Century Gothic" pitchFamily="34" charset="0"/>
            </a:endParaRPr>
          </a:p>
          <a:p>
            <a:pPr lvl="1"/>
            <a:r>
              <a:rPr lang="en-US" altLang="zh-TW" dirty="0">
                <a:latin typeface="Century Gothic" pitchFamily="34" charset="0"/>
              </a:rPr>
              <a:t>Interesting </a:t>
            </a:r>
            <a:r>
              <a:rPr lang="en-US" altLang="zh-TW" dirty="0" err="1">
                <a:latin typeface="Century Gothic" pitchFamily="34" charset="0"/>
              </a:rPr>
              <a:t>faSets</a:t>
            </a:r>
            <a:r>
              <a:rPr lang="en-US" altLang="zh-TW" dirty="0">
                <a:latin typeface="Century Gothic" pitchFamily="34" charset="0"/>
              </a:rPr>
              <a:t> </a:t>
            </a:r>
          </a:p>
          <a:p>
            <a:r>
              <a:rPr lang="en-US" altLang="zh-TW" sz="2600" b="1" dirty="0">
                <a:latin typeface="Century Gothic" pitchFamily="34" charset="0"/>
              </a:rPr>
              <a:t>Top-k </a:t>
            </a:r>
            <a:r>
              <a:rPr lang="en-US" altLang="zh-TW" sz="2600" b="1" dirty="0" err="1">
                <a:latin typeface="Century Gothic" pitchFamily="34" charset="0"/>
              </a:rPr>
              <a:t>faSets</a:t>
            </a:r>
            <a:r>
              <a:rPr lang="en-US" altLang="zh-TW" sz="2600" b="1" dirty="0">
                <a:latin typeface="Century Gothic" pitchFamily="34" charset="0"/>
              </a:rPr>
              <a:t> computation</a:t>
            </a:r>
          </a:p>
          <a:p>
            <a:pPr lvl="1"/>
            <a:r>
              <a:rPr lang="en-US" altLang="zh-TW" dirty="0">
                <a:latin typeface="Century Gothic" pitchFamily="34" charset="0"/>
              </a:rPr>
              <a:t>Recommendations Statistics maintenance</a:t>
            </a:r>
          </a:p>
          <a:p>
            <a:pPr lvl="1"/>
            <a:r>
              <a:rPr lang="en-US" altLang="zh-TW" dirty="0">
                <a:latin typeface="Century Gothic" pitchFamily="34" charset="0"/>
              </a:rPr>
              <a:t>Two-Phase algorithm</a:t>
            </a:r>
          </a:p>
          <a:p>
            <a:r>
              <a:rPr lang="en-US" altLang="zh-TW" sz="2600" b="1" dirty="0"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latin typeface="Century Gothic" pitchFamily="34" charset="0"/>
              </a:rPr>
              <a:t>Conclusion</a:t>
            </a:r>
            <a:endParaRPr lang="zh-TW" altLang="en-US" sz="2600" b="1" dirty="0">
              <a:latin typeface="Century Gothic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1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3536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itchFamily="34" charset="0"/>
              </a:rPr>
              <a:t>The Two-Phase </a:t>
            </a:r>
            <a:r>
              <a:rPr lang="en-US" sz="2800" dirty="0" smtClean="0">
                <a:latin typeface="Arial Rounded MT Bold" pitchFamily="34" charset="0"/>
              </a:rPr>
              <a:t>Algorithm (3/3) 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254485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ea typeface="Cambria Math"/>
              </a:rPr>
              <a:t>Let </a:t>
            </a:r>
            <a:r>
              <a:rPr lang="en-US" altLang="zh-TW" i="1" dirty="0">
                <a:ea typeface="Cambria Math"/>
              </a:rPr>
              <a:t>f</a:t>
            </a:r>
            <a:r>
              <a:rPr lang="en-US" altLang="zh-TW" dirty="0">
                <a:ea typeface="Cambria Math"/>
              </a:rPr>
              <a:t> be a </a:t>
            </a:r>
            <a:r>
              <a:rPr lang="en-US" altLang="zh-TW" dirty="0" err="1">
                <a:ea typeface="Cambria Math"/>
              </a:rPr>
              <a:t>faSet</a:t>
            </a:r>
            <a:r>
              <a:rPr lang="en-US" altLang="zh-TW" dirty="0">
                <a:ea typeface="Cambria Math"/>
              </a:rPr>
              <a:t> examined in the second phase. This means that </a:t>
            </a:r>
            <a:r>
              <a:rPr lang="en-US" altLang="zh-TW" i="1" dirty="0">
                <a:ea typeface="Cambria Math"/>
              </a:rPr>
              <a:t>p</a:t>
            </a:r>
            <a:r>
              <a:rPr lang="en-US" altLang="zh-TW" dirty="0">
                <a:ea typeface="Cambria Math"/>
              </a:rPr>
              <a:t>(</a:t>
            </a:r>
            <a:r>
              <a:rPr lang="en-US" altLang="zh-TW" i="1" dirty="0">
                <a:ea typeface="Cambria Math"/>
              </a:rPr>
              <a:t>f </a:t>
            </a:r>
            <a:r>
              <a:rPr lang="en-US" altLang="zh-TW" dirty="0">
                <a:ea typeface="Cambria Math"/>
              </a:rPr>
              <a:t>|</a:t>
            </a:r>
            <a:r>
              <a:rPr lang="en-US" altLang="zh-TW" i="1" dirty="0">
                <a:ea typeface="Cambria Math"/>
              </a:rPr>
              <a:t>D</a:t>
            </a:r>
            <a:r>
              <a:rPr lang="en-US" altLang="zh-TW" dirty="0">
                <a:ea typeface="Cambria Math"/>
              </a:rPr>
              <a:t>) &gt; </a:t>
            </a:r>
            <a:r>
              <a:rPr lang="en-US" altLang="zh-TW" i="1" dirty="0" err="1" smtClean="0">
                <a:ea typeface="Cambria Math"/>
              </a:rPr>
              <a:t>minsupp</a:t>
            </a:r>
            <a:r>
              <a:rPr lang="en-US" altLang="zh-TW" i="1" baseline="-25000" dirty="0" err="1" smtClean="0">
                <a:ea typeface="Cambria Math"/>
              </a:rPr>
              <a:t>r</a:t>
            </a:r>
            <a:endParaRPr lang="en-US" altLang="zh-TW" i="1" dirty="0">
              <a:ea typeface="Cambria Math"/>
            </a:endParaRPr>
          </a:p>
          <a:p>
            <a:r>
              <a:rPr lang="en-US" altLang="zh-TW" dirty="0">
                <a:ea typeface="Cambria Math"/>
              </a:rPr>
              <a:t>Second Phase</a:t>
            </a:r>
            <a:r>
              <a:rPr lang="en-US" altLang="zh-TW" dirty="0" smtClean="0">
                <a:ea typeface="Cambria Math"/>
              </a:rPr>
              <a:t>:</a:t>
            </a:r>
            <a:endParaRPr lang="en-US" dirty="0" smtClean="0">
              <a:ea typeface="Cambria Math"/>
            </a:endParaRPr>
          </a:p>
          <a:p>
            <a:pPr lvl="1"/>
            <a:r>
              <a:rPr lang="en-US" dirty="0" smtClean="0">
                <a:ea typeface="Cambria Math"/>
              </a:rPr>
              <a:t>Reset the </a:t>
            </a:r>
            <a:r>
              <a:rPr lang="en-US" altLang="zh-TW" dirty="0">
                <a:ea typeface="Cambria Math"/>
              </a:rPr>
              <a:t>threshold </a:t>
            </a:r>
            <a:r>
              <a:rPr lang="en-US" altLang="zh-TW" b="1" i="1" dirty="0" err="1" smtClean="0">
                <a:ea typeface="Cambria Math"/>
              </a:rPr>
              <a:t>minsupp</a:t>
            </a:r>
            <a:r>
              <a:rPr lang="en-US" altLang="zh-TW" b="1" i="1" baseline="-25000" dirty="0" err="1" smtClean="0">
                <a:ea typeface="Cambria Math"/>
              </a:rPr>
              <a:t>f</a:t>
            </a:r>
            <a:r>
              <a:rPr lang="en-US" altLang="zh-TW" i="1" baseline="-25000" dirty="0" smtClean="0">
                <a:ea typeface="Cambria Math"/>
              </a:rPr>
              <a:t>  </a:t>
            </a:r>
            <a:r>
              <a:rPr lang="en-US" altLang="zh-TW" dirty="0" smtClean="0">
                <a:ea typeface="Cambria Math"/>
              </a:rPr>
              <a:t>by </a:t>
            </a:r>
            <a:r>
              <a:rPr lang="en-US" altLang="zh-TW" b="1" i="1" dirty="0" err="1" smtClean="0">
                <a:ea typeface="Cambria Math"/>
              </a:rPr>
              <a:t>minsupp</a:t>
            </a:r>
            <a:r>
              <a:rPr lang="en-US" altLang="zh-TW" b="1" i="1" baseline="-25000" dirty="0" err="1" smtClean="0">
                <a:ea typeface="Cambria Math"/>
              </a:rPr>
              <a:t>r</a:t>
            </a:r>
            <a:endParaRPr lang="en-US" b="1" i="1" dirty="0" smtClean="0">
              <a:ea typeface="Cambria Math"/>
            </a:endParaRPr>
          </a:p>
          <a:p>
            <a:pPr lvl="1"/>
            <a:r>
              <a:rPr lang="en-US" altLang="zh-TW" dirty="0" smtClean="0"/>
              <a:t>Executing </a:t>
            </a:r>
            <a:r>
              <a:rPr lang="en-US" altLang="zh-TW" dirty="0"/>
              <a:t>a frequent </a:t>
            </a:r>
            <a:r>
              <a:rPr lang="en-US" altLang="zh-TW" dirty="0" err="1"/>
              <a:t>itemset</a:t>
            </a:r>
            <a:r>
              <a:rPr lang="en-US" altLang="zh-TW" dirty="0"/>
              <a:t> mining </a:t>
            </a:r>
            <a:r>
              <a:rPr lang="en-US" altLang="zh-TW" dirty="0" smtClean="0"/>
              <a:t>algorithm (</a:t>
            </a:r>
            <a:r>
              <a:rPr lang="en-US" altLang="zh-TW" dirty="0">
                <a:ea typeface="Cambria Math"/>
              </a:rPr>
              <a:t>A-priori</a:t>
            </a:r>
            <a:r>
              <a:rPr lang="en-US" altLang="zh-TW" dirty="0" smtClean="0"/>
              <a:t>) </a:t>
            </a:r>
            <a:r>
              <a:rPr lang="en-US" altLang="zh-TW" dirty="0"/>
              <a:t>with </a:t>
            </a:r>
            <a:r>
              <a:rPr lang="en-US" altLang="zh-TW" dirty="0" smtClean="0"/>
              <a:t>threshold </a:t>
            </a:r>
            <a:r>
              <a:rPr lang="en-US" altLang="zh-TW" i="1" dirty="0" err="1">
                <a:ea typeface="Cambria Math"/>
              </a:rPr>
              <a:t>minsupp</a:t>
            </a:r>
            <a:r>
              <a:rPr lang="en-US" altLang="zh-TW" i="1" baseline="-25000" dirty="0" err="1">
                <a:ea typeface="Cambria Math"/>
              </a:rPr>
              <a:t>f</a:t>
            </a:r>
            <a:r>
              <a:rPr lang="en-US" altLang="zh-TW" i="1" baseline="-25000" dirty="0">
                <a:ea typeface="Cambria Math"/>
              </a:rPr>
              <a:t> </a:t>
            </a:r>
            <a:r>
              <a:rPr lang="en-US" altLang="zh-TW" i="1" dirty="0">
                <a:ea typeface="Cambria Math"/>
              </a:rPr>
              <a:t>= s </a:t>
            </a:r>
            <a:r>
              <a:rPr lang="en-US" altLang="zh-TW" sz="1600" i="1" dirty="0">
                <a:ea typeface="Cambria Math"/>
              </a:rPr>
              <a:t>*</a:t>
            </a:r>
            <a:r>
              <a:rPr lang="en-US" altLang="zh-TW" i="1" dirty="0">
                <a:ea typeface="Cambria Math"/>
              </a:rPr>
              <a:t> </a:t>
            </a:r>
            <a:r>
              <a:rPr lang="en-US" altLang="zh-TW" i="1" baseline="-25000" dirty="0">
                <a:ea typeface="Cambria Math"/>
              </a:rPr>
              <a:t> </a:t>
            </a:r>
            <a:r>
              <a:rPr lang="en-US" altLang="zh-TW" i="1" dirty="0" err="1" smtClean="0">
                <a:ea typeface="Cambria Math"/>
              </a:rPr>
              <a:t>minsupp</a:t>
            </a:r>
            <a:r>
              <a:rPr lang="en-US" altLang="zh-TW" i="1" baseline="-25000" dirty="0" err="1" smtClean="0">
                <a:ea typeface="Cambria Math"/>
              </a:rPr>
              <a:t>r</a:t>
            </a:r>
            <a:r>
              <a:rPr lang="en-US" altLang="zh-TW" i="1" baseline="-25000" dirty="0" smtClean="0">
                <a:ea typeface="Cambria Math"/>
              </a:rPr>
              <a:t>   </a:t>
            </a:r>
          </a:p>
          <a:p>
            <a:pPr lvl="2"/>
            <a:r>
              <a:rPr lang="en-US" altLang="zh-TW" i="1" dirty="0" smtClean="0">
                <a:ea typeface="Cambria Math"/>
              </a:rPr>
              <a:t>(s</a:t>
            </a:r>
            <a:r>
              <a:rPr lang="en-US" altLang="zh-TW" dirty="0" smtClean="0">
                <a:ea typeface="Cambria Math"/>
              </a:rPr>
              <a:t> = </a:t>
            </a:r>
            <a:r>
              <a:rPr lang="en-US" altLang="zh-TW" i="1" dirty="0" err="1" smtClean="0">
                <a:ea typeface="Cambria Math"/>
              </a:rPr>
              <a:t>k</a:t>
            </a:r>
            <a:r>
              <a:rPr lang="en-US" altLang="zh-TW" baseline="30000" dirty="0" err="1" smtClean="0">
                <a:ea typeface="Cambria Math"/>
              </a:rPr>
              <a:t>th</a:t>
            </a:r>
            <a:r>
              <a:rPr lang="en-US" altLang="zh-TW" dirty="0" smtClean="0">
                <a:ea typeface="Cambria Math"/>
              </a:rPr>
              <a:t> highest score in </a:t>
            </a:r>
            <a:r>
              <a:rPr lang="en-US" altLang="zh-TW" i="1" dirty="0" smtClean="0">
                <a:ea typeface="Cambria Math"/>
              </a:rPr>
              <a:t>Z  )</a:t>
            </a:r>
          </a:p>
          <a:p>
            <a:endParaRPr lang="en-US" i="1" dirty="0" smtClean="0">
              <a:ea typeface="Cambria Math"/>
            </a:endParaRPr>
          </a:p>
          <a:p>
            <a:endParaRPr lang="en-US" dirty="0" smtClean="0">
              <a:ea typeface="Cambria Math"/>
            </a:endParaRPr>
          </a:p>
          <a:p>
            <a:pPr lvl="1"/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20</a:t>
            </a:fld>
            <a:endParaRPr lang="el-GR"/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04145"/>
              </p:ext>
            </p:extLst>
          </p:nvPr>
        </p:nvGraphicFramePr>
        <p:xfrm>
          <a:off x="107504" y="4149080"/>
          <a:ext cx="3600400" cy="265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440160"/>
                <a:gridCol w="504056"/>
                <a:gridCol w="648072"/>
              </a:tblGrid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Director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Title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Year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Genre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/>
                        <a:t>Tetro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2009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Youth Without Youth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2007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Fantasy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Godfather 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1972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Rumble Fish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1983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Conversation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1974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Thriller</a:t>
                      </a:r>
                      <a:endParaRPr lang="el-GR" sz="11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Outsiders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1983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Supernova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2000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Thriller</a:t>
                      </a:r>
                      <a:endParaRPr lang="el-GR" sz="11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Apocalypse Now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1979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115616" y="3597594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Query Result </a:t>
            </a:r>
            <a:endParaRPr lang="el-GR" altLang="zh-TW" b="1" i="1" dirty="0"/>
          </a:p>
        </p:txBody>
      </p:sp>
      <p:cxnSp>
        <p:nvCxnSpPr>
          <p:cNvPr id="10" name="Straight Connector 133"/>
          <p:cNvCxnSpPr/>
          <p:nvPr/>
        </p:nvCxnSpPr>
        <p:spPr>
          <a:xfrm>
            <a:off x="107504" y="4005064"/>
            <a:ext cx="36724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向右箭號 3"/>
          <p:cNvSpPr/>
          <p:nvPr/>
        </p:nvSpPr>
        <p:spPr>
          <a:xfrm rot="19054953">
            <a:off x="4082796" y="4362448"/>
            <a:ext cx="345188" cy="35963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Rounded Rectangle 5"/>
          <p:cNvSpPr/>
          <p:nvPr/>
        </p:nvSpPr>
        <p:spPr>
          <a:xfrm>
            <a:off x="4716016" y="3487217"/>
            <a:ext cx="3096344" cy="877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600" i="1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75974" y="3429000"/>
            <a:ext cx="2936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“frequent </a:t>
            </a:r>
            <a:r>
              <a:rPr lang="en-US" altLang="zh-TW" dirty="0" err="1" smtClean="0"/>
              <a:t>itemset</a:t>
            </a:r>
            <a:r>
              <a:rPr lang="en-US" altLang="zh-TW" dirty="0" smtClean="0"/>
              <a:t>” and </a:t>
            </a:r>
          </a:p>
          <a:p>
            <a:pPr marL="0" lvl="2">
              <a:lnSpc>
                <a:spcPct val="150000"/>
              </a:lnSpc>
            </a:pPr>
            <a:r>
              <a:rPr lang="en-US" altLang="zh-TW" i="1" dirty="0" smtClean="0"/>
              <a:t>“p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f </a:t>
            </a:r>
            <a:r>
              <a:rPr lang="en-US" altLang="zh-TW" dirty="0"/>
              <a:t>|</a:t>
            </a:r>
            <a:r>
              <a:rPr lang="en-US" altLang="zh-TW" i="1" dirty="0"/>
              <a:t>Res</a:t>
            </a:r>
            <a:r>
              <a:rPr lang="en-US" altLang="zh-TW" dirty="0"/>
              <a:t>(</a:t>
            </a:r>
            <a:r>
              <a:rPr lang="en-US" altLang="zh-TW" i="1" dirty="0"/>
              <a:t>Q</a:t>
            </a:r>
            <a:r>
              <a:rPr lang="en-US" altLang="zh-TW" dirty="0"/>
              <a:t>)) &gt; </a:t>
            </a:r>
            <a:r>
              <a:rPr lang="en-US" altLang="zh-TW" i="1" dirty="0" err="1" smtClean="0">
                <a:ea typeface="Cambria Math"/>
              </a:rPr>
              <a:t>minsupp</a:t>
            </a:r>
            <a:r>
              <a:rPr lang="en-US" altLang="zh-TW" i="1" baseline="-25000" dirty="0" err="1" smtClean="0">
                <a:ea typeface="Cambria Math"/>
              </a:rPr>
              <a:t>f</a:t>
            </a:r>
            <a:r>
              <a:rPr lang="en-US" altLang="zh-TW" dirty="0" smtClean="0"/>
              <a:t>”</a:t>
            </a:r>
            <a:r>
              <a:rPr lang="en-US" altLang="zh-TW" i="1" baseline="-25000" dirty="0" smtClean="0">
                <a:ea typeface="Cambria Math"/>
              </a:rPr>
              <a:t>  </a:t>
            </a:r>
            <a:endParaRPr lang="en-US" altLang="zh-TW" dirty="0"/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22" name="加號 21"/>
          <p:cNvSpPr/>
          <p:nvPr/>
        </p:nvSpPr>
        <p:spPr>
          <a:xfrm>
            <a:off x="6012160" y="4506701"/>
            <a:ext cx="288032" cy="290451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5004048" y="4869160"/>
            <a:ext cx="2556284" cy="17281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1600" b="1" dirty="0" smtClean="0"/>
          </a:p>
          <a:p>
            <a:pPr algn="ctr"/>
            <a:endParaRPr lang="en-US" altLang="zh-TW" sz="1600" b="1" dirty="0" smtClean="0"/>
          </a:p>
          <a:p>
            <a:pPr algn="ctr"/>
            <a:endParaRPr lang="en-US" altLang="zh-TW" sz="1600" b="1" dirty="0"/>
          </a:p>
          <a:p>
            <a:pPr algn="ctr"/>
            <a:endParaRPr lang="en-US" altLang="zh-TW" sz="1600" b="1" dirty="0" smtClean="0"/>
          </a:p>
          <a:p>
            <a:endParaRPr lang="en-US" altLang="zh-TW" sz="1600" b="1" dirty="0"/>
          </a:p>
        </p:txBody>
      </p:sp>
      <p:sp>
        <p:nvSpPr>
          <p:cNvPr id="24" name="矩形 23"/>
          <p:cNvSpPr/>
          <p:nvPr/>
        </p:nvSpPr>
        <p:spPr>
          <a:xfrm>
            <a:off x="6264188" y="5774444"/>
            <a:ext cx="24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.</a:t>
            </a:r>
          </a:p>
          <a:p>
            <a:pPr algn="ctr"/>
            <a:r>
              <a:rPr lang="en-US" altLang="zh-TW" b="1" dirty="0" smtClean="0"/>
              <a:t>.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5148064" y="5014874"/>
            <a:ext cx="2547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ea typeface="Cambria Math"/>
              </a:rPr>
              <a:t>{ </a:t>
            </a:r>
            <a:r>
              <a:rPr lang="en-US" sz="1400" dirty="0" smtClean="0"/>
              <a:t>2009, Drama</a:t>
            </a:r>
            <a:r>
              <a:rPr lang="en-US" altLang="zh-TW" sz="1400" dirty="0" smtClean="0">
                <a:ea typeface="Cambria Math"/>
              </a:rPr>
              <a:t> </a:t>
            </a:r>
            <a:r>
              <a:rPr lang="en-US" altLang="zh-TW" sz="1400" dirty="0">
                <a:ea typeface="Cambria Math"/>
              </a:rPr>
              <a:t>}</a:t>
            </a:r>
            <a:r>
              <a:rPr lang="en-US" sz="1400" dirty="0" smtClean="0"/>
              <a:t> </a:t>
            </a:r>
          </a:p>
          <a:p>
            <a:r>
              <a:rPr lang="en-US" altLang="zh-TW" sz="1400" dirty="0">
                <a:ea typeface="Cambria Math"/>
              </a:rPr>
              <a:t>{ </a:t>
            </a:r>
            <a:r>
              <a:rPr lang="en-US" altLang="zh-TW" sz="1400" dirty="0" err="1" smtClean="0">
                <a:ea typeface="Cambria Math"/>
              </a:rPr>
              <a:t>Tetro</a:t>
            </a:r>
            <a:r>
              <a:rPr lang="en-US" altLang="zh-TW" sz="1400" dirty="0" smtClean="0">
                <a:ea typeface="Cambria Math"/>
              </a:rPr>
              <a:t>,  </a:t>
            </a:r>
            <a:r>
              <a:rPr lang="en-US" altLang="zh-TW" sz="1400" dirty="0" smtClean="0"/>
              <a:t>2009</a:t>
            </a:r>
            <a:r>
              <a:rPr lang="en-US" altLang="zh-TW" sz="1400" dirty="0"/>
              <a:t>, </a:t>
            </a:r>
            <a:r>
              <a:rPr lang="en-US" altLang="zh-TW" sz="1400" dirty="0" smtClean="0"/>
              <a:t>Drama</a:t>
            </a:r>
            <a:r>
              <a:rPr lang="en-US" altLang="zh-TW" sz="1400" dirty="0" smtClean="0">
                <a:ea typeface="Cambria Math"/>
              </a:rPr>
              <a:t> </a:t>
            </a:r>
            <a:r>
              <a:rPr lang="en-US" altLang="zh-TW" sz="1400" dirty="0">
                <a:ea typeface="Cambria Math"/>
              </a:rPr>
              <a:t>}</a:t>
            </a:r>
            <a:r>
              <a:rPr lang="en-US" altLang="zh-TW" sz="1400" dirty="0"/>
              <a:t> </a:t>
            </a:r>
          </a:p>
          <a:p>
            <a:r>
              <a:rPr lang="en-US" altLang="zh-TW" sz="1400" dirty="0">
                <a:ea typeface="Cambria Math"/>
              </a:rPr>
              <a:t>{ </a:t>
            </a:r>
            <a:r>
              <a:rPr lang="en-US" altLang="zh-TW" sz="1400" dirty="0" smtClean="0"/>
              <a:t>2000, Thriller</a:t>
            </a:r>
            <a:r>
              <a:rPr lang="en-US" altLang="zh-TW" sz="1400" dirty="0" smtClean="0">
                <a:ea typeface="Cambria Math"/>
              </a:rPr>
              <a:t>}</a:t>
            </a:r>
            <a:r>
              <a:rPr lang="en-US" altLang="zh-TW" sz="1400" dirty="0" smtClean="0"/>
              <a:t> </a:t>
            </a:r>
            <a:endParaRPr lang="en-US" altLang="zh-TW" sz="1400" dirty="0"/>
          </a:p>
          <a:p>
            <a:r>
              <a:rPr lang="en-US" altLang="zh-TW" sz="1400" dirty="0" smtClean="0">
                <a:ea typeface="Cambria Math"/>
              </a:rPr>
              <a:t>{Supernova , </a:t>
            </a:r>
            <a:r>
              <a:rPr lang="en-US" altLang="zh-TW" sz="1400" dirty="0" smtClean="0"/>
              <a:t>2000, Thriller </a:t>
            </a:r>
            <a:r>
              <a:rPr lang="en-US" altLang="zh-TW" sz="1400" dirty="0">
                <a:ea typeface="Cambria Math"/>
              </a:rPr>
              <a:t>}</a:t>
            </a:r>
            <a:r>
              <a:rPr lang="en-US" altLang="zh-TW" sz="1400" dirty="0"/>
              <a:t> </a:t>
            </a:r>
          </a:p>
        </p:txBody>
      </p:sp>
      <p:sp>
        <p:nvSpPr>
          <p:cNvPr id="26" name="向右箭號 25"/>
          <p:cNvSpPr/>
          <p:nvPr/>
        </p:nvSpPr>
        <p:spPr>
          <a:xfrm>
            <a:off x="8244408" y="4545158"/>
            <a:ext cx="594049" cy="6120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8028384" y="3934247"/>
            <a:ext cx="9361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1" dirty="0" smtClean="0"/>
              <a:t>Top K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1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0" grpId="0"/>
      <p:bldP spid="22" grpId="0" animBg="1"/>
      <p:bldP spid="23" grpId="0" animBg="1"/>
      <p:bldP spid="24" grpId="0"/>
      <p:bldP spid="25" grpId="0"/>
      <p:bldP spid="26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Outline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The </a:t>
            </a:r>
            <a:r>
              <a:rPr lang="en-US" altLang="zh-TW" sz="2600" b="1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ReDRIVE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framework</a:t>
            </a:r>
          </a:p>
          <a:p>
            <a:pPr marL="457200" lvl="2"/>
            <a:r>
              <a:rPr lang="en-US" altLang="zh-TW" sz="2000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Interesting </a:t>
            </a:r>
            <a:r>
              <a:rPr lang="en-US" altLang="zh-TW" sz="2000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faSets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Top-k </a:t>
            </a:r>
            <a:r>
              <a:rPr lang="en-US" altLang="zh-TW" sz="2600" b="1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faSets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computation</a:t>
            </a: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Recommendation Statistics maintenance</a:t>
            </a: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Two-Phase algorithm</a:t>
            </a:r>
          </a:p>
          <a:p>
            <a:r>
              <a:rPr lang="en-US" altLang="zh-TW" sz="2600" b="1" dirty="0"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  <a:endParaRPr lang="zh-TW" altLang="en-US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7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Experiment - Datasets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441680"/>
          </a:xfrm>
        </p:spPr>
        <p:txBody>
          <a:bodyPr/>
          <a:lstStyle/>
          <a:p>
            <a:r>
              <a:rPr lang="en-US" dirty="0" smtClean="0"/>
              <a:t>Experimenting using real datasets:</a:t>
            </a:r>
          </a:p>
          <a:p>
            <a:pPr lvl="1"/>
            <a:r>
              <a:rPr lang="en-US" dirty="0"/>
              <a:t>AUTOS</a:t>
            </a:r>
            <a:r>
              <a:rPr lang="en-US" dirty="0" smtClean="0"/>
              <a:t>: single-relation, 15191 tuples, 41 attributes</a:t>
            </a:r>
          </a:p>
          <a:p>
            <a:pPr lvl="1"/>
            <a:r>
              <a:rPr lang="en-US" dirty="0"/>
              <a:t>MOVIES</a:t>
            </a:r>
            <a:r>
              <a:rPr lang="en-US" dirty="0" smtClean="0"/>
              <a:t>: 13 relations, 10,000 ~ 1,000,000</a:t>
            </a:r>
            <a:r>
              <a:rPr lang="en-US" baseline="30000" dirty="0" smtClean="0"/>
              <a:t> </a:t>
            </a:r>
            <a:r>
              <a:rPr lang="en-US" dirty="0" smtClean="0"/>
              <a:t>tuples, 2</a:t>
            </a:r>
            <a:r>
              <a:rPr lang="zh-TW" altLang="en-US" dirty="0" smtClean="0"/>
              <a:t>～</a:t>
            </a:r>
            <a:r>
              <a:rPr lang="en-US" dirty="0" smtClean="0"/>
              <a:t>5 attributes</a:t>
            </a:r>
          </a:p>
          <a:p>
            <a:endParaRPr lang="en-US" dirty="0" smtClean="0"/>
          </a:p>
          <a:p>
            <a:r>
              <a:rPr lang="en-US" dirty="0" smtClean="0"/>
              <a:t>And synthetic ones:</a:t>
            </a:r>
          </a:p>
          <a:p>
            <a:pPr lvl="1"/>
            <a:r>
              <a:rPr lang="en-US" dirty="0" smtClean="0"/>
              <a:t>ZIPF: single relation, 1000</a:t>
            </a:r>
            <a:r>
              <a:rPr lang="en-US" baseline="30000" dirty="0" smtClean="0"/>
              <a:t> </a:t>
            </a:r>
            <a:r>
              <a:rPr lang="en-US" dirty="0" smtClean="0"/>
              <a:t>tuples, 5 attributes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1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0874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20688"/>
            <a:ext cx="8229600" cy="576064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Arial Rounded MT Bold" pitchFamily="34" charset="0"/>
              </a:rPr>
              <a:t>Experiment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>
                <a:latin typeface="Arial Rounded MT Bold" pitchFamily="34" charset="0"/>
              </a:rPr>
              <a:t>Generation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7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itchFamily="34" charset="0"/>
              </a:rPr>
              <a:t>Top-k </a:t>
            </a:r>
            <a:r>
              <a:rPr lang="en-US" sz="2800" dirty="0" err="1">
                <a:latin typeface="Arial Rounded MT Bold" pitchFamily="34" charset="0"/>
              </a:rPr>
              <a:t>faSets</a:t>
            </a:r>
            <a:r>
              <a:rPr lang="en-US" sz="2800" dirty="0">
                <a:latin typeface="Arial Rounded MT Bold" pitchFamily="34" charset="0"/>
              </a:rPr>
              <a:t> discovery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9968"/>
            <a:ext cx="8229600" cy="1489352"/>
          </a:xfrm>
        </p:spPr>
        <p:txBody>
          <a:bodyPr/>
          <a:lstStyle/>
          <a:p>
            <a:pPr lvl="1"/>
            <a:r>
              <a:rPr lang="en-US" dirty="0" smtClean="0"/>
              <a:t>Baseline: Consider only frequent </a:t>
            </a:r>
            <a:r>
              <a:rPr lang="en-US" dirty="0" err="1" smtClean="0"/>
              <a:t>faSets</a:t>
            </a:r>
            <a:r>
              <a:rPr lang="en-US" dirty="0" smtClean="0"/>
              <a:t> in Res(Q)</a:t>
            </a:r>
          </a:p>
          <a:p>
            <a:pPr lvl="1"/>
            <a:r>
              <a:rPr lang="en-US" dirty="0" smtClean="0"/>
              <a:t>TPA: Two-Phase Algorithm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99" y="1398200"/>
            <a:ext cx="8490981" cy="33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2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9134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itchFamily="34" charset="0"/>
              </a:rPr>
              <a:t>Conclusion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Introduc</a:t>
            </a:r>
            <a:r>
              <a:rPr lang="en-US" altLang="zh-TW" dirty="0" smtClean="0"/>
              <a:t>ing</a:t>
            </a:r>
            <a:r>
              <a:rPr lang="en-US" dirty="0" smtClean="0"/>
              <a:t> </a:t>
            </a:r>
            <a:r>
              <a:rPr lang="en-US" dirty="0" err="1"/>
              <a:t>ReDRIVE</a:t>
            </a:r>
            <a:r>
              <a:rPr lang="en-US" dirty="0"/>
              <a:t>, a novel database exploration framework for recommending to users items which may be of interest to them although not part of the results of their original </a:t>
            </a:r>
            <a:r>
              <a:rPr lang="en-US" dirty="0" smtClean="0"/>
              <a:t>query</a:t>
            </a:r>
          </a:p>
          <a:p>
            <a:endParaRPr lang="en-US" dirty="0" smtClean="0"/>
          </a:p>
          <a:p>
            <a:r>
              <a:rPr lang="en-US" dirty="0" smtClean="0"/>
              <a:t>Proposing </a:t>
            </a:r>
            <a:r>
              <a:rPr lang="en-US" dirty="0"/>
              <a:t>a frequency estimation method based on 𝜀-</a:t>
            </a:r>
            <a:r>
              <a:rPr lang="en-US" dirty="0" smtClean="0"/>
              <a:t>CRFs</a:t>
            </a:r>
          </a:p>
          <a:p>
            <a:endParaRPr lang="en-US" dirty="0" smtClean="0"/>
          </a:p>
          <a:p>
            <a:r>
              <a:rPr lang="en-US" altLang="zh-TW" dirty="0" smtClean="0"/>
              <a:t>Proposing</a:t>
            </a:r>
            <a:r>
              <a:rPr lang="en-US" dirty="0" smtClean="0"/>
              <a:t> </a:t>
            </a:r>
            <a:r>
              <a:rPr lang="en-US" dirty="0"/>
              <a:t>a Two-Phase Algorithm for locating the top-k most interesting </a:t>
            </a:r>
            <a:r>
              <a:rPr lang="en-US" dirty="0" err="1"/>
              <a:t>faSets</a:t>
            </a:r>
            <a:endParaRPr lang="en-US" dirty="0"/>
          </a:p>
          <a:p>
            <a:pPr marL="274320" lvl="1" indent="0">
              <a:buNone/>
            </a:pPr>
            <a:endParaRPr lang="en-US" dirty="0" smtClean="0">
              <a:latin typeface="Cambria Math"/>
              <a:ea typeface="Cambria Math"/>
            </a:endParaRPr>
          </a:p>
          <a:p>
            <a:pPr marL="274320" lvl="1" indent="0"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4005064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50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6408712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732240" y="62068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δ</a:t>
            </a:r>
            <a:r>
              <a:rPr lang="en-US" altLang="zh-TW" dirty="0"/>
              <a:t>= 0.04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44016" y="336976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000" dirty="0" smtClean="0"/>
              <a:t>“</a:t>
            </a:r>
            <a:r>
              <a:rPr lang="en-US" altLang="zh-TW" sz="2000" dirty="0" err="1" smtClean="0"/>
              <a:t>abcd</a:t>
            </a:r>
            <a:r>
              <a:rPr lang="en-US" altLang="zh-TW" sz="2000" dirty="0" smtClean="0"/>
              <a:t>” </a:t>
            </a:r>
            <a:r>
              <a:rPr lang="en-US" altLang="zh-TW" sz="2000" dirty="0"/>
              <a:t>is the closest </a:t>
            </a:r>
            <a:r>
              <a:rPr lang="en-US" altLang="zh-TW" sz="2000" b="1" dirty="0"/>
              <a:t>δ</a:t>
            </a:r>
            <a:r>
              <a:rPr lang="en-US" altLang="zh-TW" sz="2000" dirty="0"/>
              <a:t>-TCFI superset of all its subsets that contain the item </a:t>
            </a:r>
            <a:r>
              <a:rPr lang="en-US" altLang="zh-TW" sz="2000" dirty="0" smtClean="0"/>
              <a:t>“a”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altLang="zh-TW" sz="20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000" dirty="0" smtClean="0"/>
              <a:t>“</a:t>
            </a:r>
            <a:r>
              <a:rPr lang="en-US" altLang="zh-TW" sz="2000" dirty="0" err="1" smtClean="0"/>
              <a:t>bcd</a:t>
            </a:r>
            <a:r>
              <a:rPr lang="en-US" altLang="zh-TW" sz="2000" dirty="0" smtClean="0"/>
              <a:t>” </a:t>
            </a:r>
            <a:r>
              <a:rPr lang="en-US" altLang="zh-TW" sz="2000" dirty="0"/>
              <a:t>is the closest </a:t>
            </a:r>
            <a:r>
              <a:rPr lang="en-US" altLang="zh-TW" sz="2000" b="1" dirty="0"/>
              <a:t>δ</a:t>
            </a:r>
            <a:r>
              <a:rPr lang="en-US" altLang="zh-TW" sz="2000" dirty="0"/>
              <a:t>-TCFI superset of </a:t>
            </a:r>
            <a:r>
              <a:rPr lang="en-US" altLang="zh-TW" sz="2000" dirty="0" smtClean="0"/>
              <a:t>“</a:t>
            </a:r>
            <a:r>
              <a:rPr lang="en-US" altLang="zh-TW" sz="2000" dirty="0" err="1" smtClean="0"/>
              <a:t>bc</a:t>
            </a:r>
            <a:r>
              <a:rPr lang="en-US" altLang="zh-TW" sz="2000" dirty="0" smtClean="0"/>
              <a:t>”, “cd” </a:t>
            </a:r>
            <a:r>
              <a:rPr lang="en-US" altLang="zh-TW" sz="2000" dirty="0"/>
              <a:t>and </a:t>
            </a:r>
            <a:r>
              <a:rPr lang="en-US" altLang="zh-TW" sz="2000" dirty="0" smtClean="0"/>
              <a:t>“c”</a:t>
            </a:r>
            <a:endParaRPr lang="en-US" altLang="zh-TW" sz="2000" dirty="0"/>
          </a:p>
        </p:txBody>
      </p:sp>
      <p:sp>
        <p:nvSpPr>
          <p:cNvPr id="15" name="矩形 14"/>
          <p:cNvSpPr/>
          <p:nvPr/>
        </p:nvSpPr>
        <p:spPr>
          <a:xfrm>
            <a:off x="179512" y="4654877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let Y = </a:t>
            </a:r>
            <a:r>
              <a:rPr lang="en-US" altLang="zh-TW" dirty="0" err="1"/>
              <a:t>abcd</a:t>
            </a:r>
            <a:r>
              <a:rPr lang="en-US" altLang="zh-TW" dirty="0"/>
              <a:t>, </a:t>
            </a:r>
            <a:r>
              <a:rPr lang="en-US" altLang="zh-TW" dirty="0" smtClean="0"/>
              <a:t>then  </a:t>
            </a:r>
            <a:endParaRPr lang="en-US" altLang="zh-TW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X1 = {</a:t>
            </a:r>
            <a:r>
              <a:rPr lang="en-US" altLang="zh-TW" dirty="0" err="1"/>
              <a:t>abc</a:t>
            </a:r>
            <a:r>
              <a:rPr lang="en-US" altLang="zh-TW" dirty="0"/>
              <a:t>, </a:t>
            </a:r>
            <a:r>
              <a:rPr lang="en-US" altLang="zh-TW" dirty="0" err="1"/>
              <a:t>abd</a:t>
            </a:r>
            <a:r>
              <a:rPr lang="en-US" altLang="zh-TW" dirty="0"/>
              <a:t>, </a:t>
            </a:r>
            <a:r>
              <a:rPr lang="en-US" altLang="zh-TW" dirty="0" err="1"/>
              <a:t>acd</a:t>
            </a:r>
            <a:r>
              <a:rPr lang="en-US" altLang="zh-TW" dirty="0"/>
              <a:t>}, X2 = {</a:t>
            </a:r>
            <a:r>
              <a:rPr lang="en-US" altLang="zh-TW" dirty="0" err="1"/>
              <a:t>ab</a:t>
            </a:r>
            <a:r>
              <a:rPr lang="en-US" altLang="zh-TW" dirty="0"/>
              <a:t>, ac, ad} and X3 </a:t>
            </a:r>
            <a:r>
              <a:rPr lang="en-US" altLang="zh-TW" dirty="0" smtClean="0"/>
              <a:t>= {</a:t>
            </a:r>
            <a:r>
              <a:rPr lang="en-US" altLang="zh-TW" dirty="0"/>
              <a:t>a}. </a:t>
            </a:r>
            <a:endParaRPr lang="en-US" altLang="zh-TW" dirty="0" smtClean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4104456" cy="10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9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6408712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79512" y="4596804"/>
            <a:ext cx="84249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frequency of </a:t>
            </a:r>
            <a:r>
              <a:rPr lang="en-US" altLang="zh-TW" dirty="0" smtClean="0"/>
              <a:t>“</a:t>
            </a:r>
            <a:r>
              <a:rPr lang="en-US" altLang="zh-TW" dirty="0" err="1" smtClean="0"/>
              <a:t>abc</a:t>
            </a:r>
            <a:r>
              <a:rPr lang="en-US" altLang="zh-TW" dirty="0" smtClean="0"/>
              <a:t>”, “</a:t>
            </a:r>
            <a:r>
              <a:rPr lang="en-US" altLang="zh-TW" dirty="0" err="1" smtClean="0"/>
              <a:t>abd</a:t>
            </a:r>
            <a:r>
              <a:rPr lang="en-US" altLang="zh-TW" dirty="0" smtClean="0"/>
              <a:t>” , “</a:t>
            </a:r>
            <a:r>
              <a:rPr lang="en-US" altLang="zh-TW" dirty="0" err="1" smtClean="0"/>
              <a:t>acd</a:t>
            </a:r>
            <a:r>
              <a:rPr lang="en-US" altLang="zh-TW" dirty="0" smtClean="0"/>
              <a:t>” </a:t>
            </a:r>
            <a:r>
              <a:rPr lang="en-US" altLang="zh-TW" dirty="0"/>
              <a:t>are </a:t>
            </a:r>
            <a:r>
              <a:rPr lang="en-US" altLang="zh-TW" dirty="0" smtClean="0"/>
              <a:t>estimated  </a:t>
            </a:r>
          </a:p>
          <a:p>
            <a:r>
              <a:rPr lang="en-US" altLang="zh-TW" dirty="0" smtClean="0"/>
              <a:t>:</a:t>
            </a:r>
            <a:r>
              <a:rPr lang="en-US" altLang="zh-TW" b="1" dirty="0" smtClean="0"/>
              <a:t> </a:t>
            </a:r>
            <a:r>
              <a:rPr lang="en-US" altLang="zh-TW" b="1" dirty="0"/>
              <a:t>(</a:t>
            </a:r>
            <a:r>
              <a:rPr lang="en-US" altLang="zh-TW" b="1" dirty="0" err="1"/>
              <a:t>freq</a:t>
            </a:r>
            <a:r>
              <a:rPr lang="en-US" altLang="zh-TW" b="1" dirty="0"/>
              <a:t>(</a:t>
            </a:r>
            <a:r>
              <a:rPr lang="en-US" altLang="zh-TW" b="1" dirty="0" err="1"/>
              <a:t>abcd</a:t>
            </a:r>
            <a:r>
              <a:rPr lang="en-US" altLang="zh-TW" b="1" dirty="0"/>
              <a:t>)</a:t>
            </a:r>
            <a:r>
              <a:rPr lang="zh-TW" altLang="en-US" b="1" dirty="0"/>
              <a:t>・</a:t>
            </a:r>
            <a:r>
              <a:rPr lang="en-US" altLang="zh-TW" b="1" dirty="0" err="1"/>
              <a:t>ext</a:t>
            </a:r>
            <a:r>
              <a:rPr lang="en-US" altLang="zh-TW" b="1" dirty="0"/>
              <a:t>(</a:t>
            </a:r>
            <a:r>
              <a:rPr lang="en-US" altLang="zh-TW" b="1" dirty="0" err="1"/>
              <a:t>abcd</a:t>
            </a:r>
            <a:r>
              <a:rPr lang="en-US" altLang="zh-TW" b="1" dirty="0"/>
              <a:t>, 1)) = </a:t>
            </a:r>
            <a:r>
              <a:rPr lang="en-US" altLang="zh-TW" b="1" dirty="0" smtClean="0"/>
              <a:t>100 * 1.03 = 103</a:t>
            </a:r>
            <a:r>
              <a:rPr lang="en-US" altLang="zh-TW" dirty="0" smtClean="0"/>
              <a:t>,</a:t>
            </a:r>
          </a:p>
          <a:p>
            <a:endParaRPr lang="en-US" altLang="zh-TW" sz="800" dirty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frequency of </a:t>
            </a:r>
            <a:r>
              <a:rPr lang="en-US" altLang="zh-TW" dirty="0" smtClean="0"/>
              <a:t>“</a:t>
            </a:r>
            <a:r>
              <a:rPr lang="en-US" altLang="zh-TW" dirty="0" err="1" smtClean="0"/>
              <a:t>ab</a:t>
            </a:r>
            <a:r>
              <a:rPr lang="en-US" altLang="zh-TW" dirty="0" smtClean="0"/>
              <a:t>”, “ac” , “ad” </a:t>
            </a:r>
            <a:r>
              <a:rPr lang="en-US" altLang="zh-TW" dirty="0"/>
              <a:t>are estimated </a:t>
            </a:r>
            <a:r>
              <a:rPr lang="en-US" altLang="zh-TW" dirty="0" smtClean="0"/>
              <a:t>: </a:t>
            </a:r>
          </a:p>
          <a:p>
            <a:r>
              <a:rPr lang="en-US" altLang="zh-TW" dirty="0" smtClean="0"/>
              <a:t>: </a:t>
            </a:r>
            <a:r>
              <a:rPr lang="en-US" altLang="zh-TW" b="1" dirty="0" smtClean="0"/>
              <a:t>(</a:t>
            </a:r>
            <a:r>
              <a:rPr lang="en-US" altLang="zh-TW" b="1" dirty="0" err="1"/>
              <a:t>freq</a:t>
            </a:r>
            <a:r>
              <a:rPr lang="en-US" altLang="zh-TW" b="1" dirty="0"/>
              <a:t>(</a:t>
            </a:r>
            <a:r>
              <a:rPr lang="en-US" altLang="zh-TW" b="1" dirty="0" err="1"/>
              <a:t>abcd</a:t>
            </a:r>
            <a:r>
              <a:rPr lang="en-US" altLang="zh-TW" b="1" dirty="0"/>
              <a:t>)</a:t>
            </a:r>
            <a:r>
              <a:rPr lang="zh-TW" altLang="en-US" b="1" dirty="0"/>
              <a:t>・</a:t>
            </a:r>
            <a:r>
              <a:rPr lang="en-US" altLang="zh-TW" b="1" dirty="0" err="1"/>
              <a:t>ext</a:t>
            </a:r>
            <a:r>
              <a:rPr lang="en-US" altLang="zh-TW" b="1" dirty="0"/>
              <a:t> (</a:t>
            </a:r>
            <a:r>
              <a:rPr lang="en-US" altLang="zh-TW" b="1" dirty="0" err="1"/>
              <a:t>abcd</a:t>
            </a:r>
            <a:r>
              <a:rPr lang="en-US" altLang="zh-TW" b="1" dirty="0"/>
              <a:t>, 2)) </a:t>
            </a:r>
            <a:r>
              <a:rPr lang="en-US" altLang="zh-TW" b="1" dirty="0" smtClean="0"/>
              <a:t>= 107</a:t>
            </a:r>
          </a:p>
          <a:p>
            <a:endParaRPr lang="en-US" altLang="zh-TW" sz="800" b="1" dirty="0"/>
          </a:p>
          <a:p>
            <a:r>
              <a:rPr lang="en-US" altLang="zh-TW" dirty="0" smtClean="0"/>
              <a:t>frequency </a:t>
            </a:r>
            <a:r>
              <a:rPr lang="en-US" altLang="zh-TW" dirty="0"/>
              <a:t>of </a:t>
            </a:r>
            <a:r>
              <a:rPr lang="en-US" altLang="zh-TW" dirty="0" smtClean="0"/>
              <a:t>“a” </a:t>
            </a:r>
            <a:r>
              <a:rPr lang="en-US" altLang="zh-TW" dirty="0"/>
              <a:t>is estimated </a:t>
            </a:r>
            <a:r>
              <a:rPr lang="en-US" altLang="zh-TW" dirty="0" smtClean="0"/>
              <a:t> </a:t>
            </a:r>
          </a:p>
          <a:p>
            <a:r>
              <a:rPr lang="en-US" altLang="zh-TW" b="1" dirty="0" smtClean="0"/>
              <a:t>: (</a:t>
            </a:r>
            <a:r>
              <a:rPr lang="en-US" altLang="zh-TW" b="1" dirty="0" err="1"/>
              <a:t>freq</a:t>
            </a:r>
            <a:r>
              <a:rPr lang="en-US" altLang="zh-TW" b="1" dirty="0"/>
              <a:t>(</a:t>
            </a:r>
            <a:r>
              <a:rPr lang="en-US" altLang="zh-TW" b="1" dirty="0" err="1"/>
              <a:t>abcd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・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ext</a:t>
            </a:r>
            <a:r>
              <a:rPr lang="en-US" altLang="zh-TW" b="1" dirty="0" smtClean="0"/>
              <a:t>(</a:t>
            </a:r>
            <a:r>
              <a:rPr lang="en-US" altLang="zh-TW" b="1" dirty="0" err="1" smtClean="0"/>
              <a:t>abcd</a:t>
            </a:r>
            <a:r>
              <a:rPr lang="en-US" altLang="zh-TW" b="1" dirty="0"/>
              <a:t>, 3)) = </a:t>
            </a:r>
            <a:r>
              <a:rPr lang="en-US" altLang="zh-TW" b="1" dirty="0" smtClean="0"/>
              <a:t>111</a:t>
            </a:r>
            <a:endParaRPr lang="zh-TW" altLang="en-US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104456" cy="10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3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Outline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Century Gothic" pitchFamily="34" charset="0"/>
              </a:rPr>
              <a:t>Introduction</a:t>
            </a:r>
            <a:endParaRPr lang="en-US" altLang="zh-TW" sz="2600" dirty="0" smtClean="0"/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The </a:t>
            </a:r>
            <a:r>
              <a:rPr lang="en-US" altLang="zh-TW" sz="2600" b="1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ReDRIVE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framework</a:t>
            </a:r>
          </a:p>
          <a:p>
            <a:pPr marL="457200" lvl="2"/>
            <a:r>
              <a:rPr lang="en-US" altLang="zh-TW" sz="2000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</a:t>
            </a:r>
            <a:r>
              <a:rPr lang="en-US" altLang="zh-TW" sz="20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aSets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Interesting </a:t>
            </a:r>
            <a:r>
              <a:rPr lang="en-US" altLang="zh-TW" sz="2000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faSets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Top-k </a:t>
            </a:r>
            <a:r>
              <a:rPr lang="en-US" altLang="zh-TW" sz="2600" b="1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faSets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computation</a:t>
            </a: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Recommendation Statistics maintenance</a:t>
            </a: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Two-Phase algorithm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  <a:endParaRPr lang="zh-TW" altLang="en-US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4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248472" cy="616714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Introduction - Motivation</a:t>
            </a:r>
            <a:endParaRPr lang="zh-TW" altLang="en-US" sz="2800" dirty="0"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77" y="2204864"/>
            <a:ext cx="2001555" cy="231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243613" y="169151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User </a:t>
            </a:r>
            <a:endParaRPr lang="zh-TW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6636060" y="1628800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/>
              <a:t>Database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b="1" dirty="0" smtClean="0"/>
              <a:t>(EX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>IMDB)</a:t>
            </a:r>
            <a:endParaRPr lang="zh-TW" alt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304256" cy="236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576064"/>
          </a:xfrm>
        </p:spPr>
        <p:txBody>
          <a:bodyPr>
            <a:normAutofit/>
          </a:bodyPr>
          <a:lstStyle/>
          <a:p>
            <a:pPr marL="182880" lvl="2">
              <a:buSzPct val="85000"/>
            </a:pPr>
            <a:r>
              <a:rPr lang="en-US" altLang="zh-TW" sz="2400" b="1" dirty="0" smtClean="0"/>
              <a:t>Not knowing </a:t>
            </a:r>
            <a:r>
              <a:rPr lang="en-US" altLang="zh-TW" sz="2400" b="1" dirty="0"/>
              <a:t>the exact content of the </a:t>
            </a:r>
            <a:r>
              <a:rPr lang="en-US" altLang="zh-TW" sz="2400" b="1" dirty="0" smtClean="0"/>
              <a:t>database</a:t>
            </a:r>
            <a:endParaRPr lang="en-US" altLang="zh-TW" sz="2400" b="1" dirty="0"/>
          </a:p>
        </p:txBody>
      </p:sp>
      <p:cxnSp>
        <p:nvCxnSpPr>
          <p:cNvPr id="11" name="Straight Arrow Connector 9"/>
          <p:cNvCxnSpPr/>
          <p:nvPr/>
        </p:nvCxnSpPr>
        <p:spPr>
          <a:xfrm>
            <a:off x="2843808" y="3474651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426958" y="2852936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Query </a:t>
            </a:r>
            <a:r>
              <a:rPr lang="en-US" altLang="zh-TW" sz="2400" b="1" dirty="0"/>
              <a:t>search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12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9" name="Oval Callout 8"/>
          <p:cNvSpPr/>
          <p:nvPr/>
        </p:nvSpPr>
        <p:spPr>
          <a:xfrm>
            <a:off x="395536" y="1322558"/>
            <a:ext cx="3816424" cy="864096"/>
          </a:xfrm>
          <a:prstGeom prst="wedgeEllipseCallout">
            <a:avLst>
              <a:gd name="adj1" fmla="val -32242"/>
              <a:gd name="adj2" fmla="val 9506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Show me movies directed by F.F. Coppola</a:t>
            </a:r>
            <a:endParaRPr lang="el-GR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87644"/>
              </p:ext>
            </p:extLst>
          </p:nvPr>
        </p:nvGraphicFramePr>
        <p:xfrm>
          <a:off x="3419873" y="2201658"/>
          <a:ext cx="5400599" cy="2792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872208"/>
                <a:gridCol w="792088"/>
                <a:gridCol w="1152128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Director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Title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Year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Genre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</a:tr>
              <a:tr h="31083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F.F. Coppola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Tetro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2009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Drama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</a:tr>
              <a:tr h="310833">
                <a:tc>
                  <a:txBody>
                    <a:bodyPr/>
                    <a:lstStyle/>
                    <a:p>
                      <a:pPr algn="l"/>
                      <a:r>
                        <a:rPr lang="en-US" sz="1400" smtClean="0"/>
                        <a:t>F.F. Coppola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Youth Without Youth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2007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Fantasy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</a:tr>
              <a:tr h="310833">
                <a:tc>
                  <a:txBody>
                    <a:bodyPr/>
                    <a:lstStyle/>
                    <a:p>
                      <a:pPr algn="l"/>
                      <a:r>
                        <a:rPr lang="en-US" sz="1400" smtClean="0"/>
                        <a:t>F.F. Coppola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The Godfather 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1972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Drama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</a:tr>
              <a:tr h="310833">
                <a:tc>
                  <a:txBody>
                    <a:bodyPr/>
                    <a:lstStyle/>
                    <a:p>
                      <a:pPr algn="l"/>
                      <a:r>
                        <a:rPr lang="en-US" sz="1400" smtClean="0"/>
                        <a:t>F.F. Coppola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Rumble Fish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1983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Drama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</a:tr>
              <a:tr h="310833">
                <a:tc>
                  <a:txBody>
                    <a:bodyPr/>
                    <a:lstStyle/>
                    <a:p>
                      <a:pPr algn="l"/>
                      <a:r>
                        <a:rPr lang="en-US" sz="1400" smtClean="0"/>
                        <a:t>F.F. Coppola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The Conversation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1974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Thriller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</a:tr>
              <a:tr h="310833">
                <a:tc>
                  <a:txBody>
                    <a:bodyPr/>
                    <a:lstStyle/>
                    <a:p>
                      <a:pPr algn="l"/>
                      <a:r>
                        <a:rPr lang="en-US" sz="1400" smtClean="0"/>
                        <a:t>F.F. Coppola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The Outsiders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1983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Drama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</a:tr>
              <a:tr h="310833">
                <a:tc>
                  <a:txBody>
                    <a:bodyPr/>
                    <a:lstStyle/>
                    <a:p>
                      <a:pPr algn="l"/>
                      <a:r>
                        <a:rPr lang="en-US" sz="1400" smtClean="0"/>
                        <a:t>F.F. Coppola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Supernova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2000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Thriller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</a:tr>
              <a:tr h="31083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F.F. Coppola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Apocalypse Now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1979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Drama</a:t>
                      </a:r>
                      <a:endParaRPr lang="el-GR" sz="1400" dirty="0"/>
                    </a:p>
                  </a:txBody>
                  <a:tcPr marL="92723" marR="92723" marT="46361" marB="46361" anchor="ctr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86966" y="17008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Query Result </a:t>
            </a:r>
            <a:endParaRPr lang="el-GR" b="1" i="1" dirty="0"/>
          </a:p>
        </p:txBody>
      </p:sp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251520" y="580038"/>
            <a:ext cx="4248472" cy="616714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Introduction - Motivation</a:t>
            </a:r>
            <a:endParaRPr lang="zh-TW" altLang="en-US" sz="2800" dirty="0">
              <a:latin typeface="Arial Rounded MT Bold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1800200" cy="184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008112"/>
          </a:xfrm>
        </p:spPr>
        <p:txBody>
          <a:bodyPr>
            <a:normAutofit/>
          </a:bodyPr>
          <a:lstStyle/>
          <a:p>
            <a:pPr marL="182880" lvl="2">
              <a:buSzPct val="85000"/>
            </a:pPr>
            <a:r>
              <a:rPr lang="en-US" altLang="zh-TW" sz="2400" b="1" dirty="0" smtClean="0"/>
              <a:t>No clear </a:t>
            </a:r>
            <a:r>
              <a:rPr lang="en-US" altLang="zh-TW" sz="2400" b="1" dirty="0"/>
              <a:t>understanding of information </a:t>
            </a:r>
            <a:r>
              <a:rPr lang="en-US" altLang="zh-TW" sz="2400" b="1" dirty="0" smtClean="0"/>
              <a:t>needs</a:t>
            </a:r>
          </a:p>
          <a:p>
            <a:r>
              <a:rPr lang="en-US" altLang="zh-TW" b="1" dirty="0"/>
              <a:t>Users interact with databases by formulating </a:t>
            </a:r>
            <a:r>
              <a:rPr lang="en-US" altLang="zh-TW" b="1" dirty="0" smtClean="0"/>
              <a:t>queries</a:t>
            </a:r>
            <a:endParaRPr lang="en-US" altLang="zh-TW" sz="2400" b="1" dirty="0" smtClean="0"/>
          </a:p>
          <a:p>
            <a:pPr marL="182880" lvl="2">
              <a:buSzPct val="85000"/>
            </a:pPr>
            <a:endParaRPr lang="en-US" altLang="zh-TW" sz="2400" b="1" dirty="0"/>
          </a:p>
          <a:p>
            <a:pPr marL="1005840" lvl="6">
              <a:buSzPct val="85000"/>
            </a:pPr>
            <a:endParaRPr lang="en-US" altLang="zh-TW" sz="1900" b="1" dirty="0"/>
          </a:p>
        </p:txBody>
      </p:sp>
    </p:spTree>
    <p:extLst>
      <p:ext uri="{BB962C8B-B14F-4D97-AF65-F5344CB8AC3E}">
        <p14:creationId xmlns:p14="http://schemas.microsoft.com/office/powerpoint/2010/main" val="26975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44624"/>
            <a:ext cx="1066800" cy="329184"/>
          </a:xfrm>
        </p:spPr>
        <p:txBody>
          <a:bodyPr/>
          <a:lstStyle/>
          <a:p>
            <a:fld id="{47246838-B5D5-41C9-8E11-7990FDC6516A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179512" y="1943168"/>
            <a:ext cx="4040336" cy="81546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SELECT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title, year, genre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FROM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movies, directors, genres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WHERE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director = ‘F.F. Coppola’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AND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join(Q)</a:t>
            </a:r>
            <a:endParaRPr lang="el-GR" sz="1400" i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07616" y="5155593"/>
            <a:ext cx="4866694" cy="100276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SELECT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accent2"/>
                </a:solidFill>
              </a:rPr>
              <a:t>director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FROM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movies, directors, genres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WHERE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accent2"/>
                </a:solidFill>
              </a:rPr>
              <a:t>year = 1983 </a:t>
            </a:r>
            <a:r>
              <a:rPr lang="en-US" sz="1400" b="1" i="1" dirty="0" smtClean="0">
                <a:solidFill>
                  <a:schemeClr val="tx1"/>
                </a:solidFill>
              </a:rPr>
              <a:t>AND</a:t>
            </a:r>
            <a:r>
              <a:rPr lang="en-US" sz="1400" i="1" dirty="0" smtClean="0">
                <a:solidFill>
                  <a:schemeClr val="accent2"/>
                </a:solidFill>
              </a:rPr>
              <a:t> genre = ‘Drama’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AND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join(Q)</a:t>
            </a:r>
            <a:endParaRPr lang="el-GR" sz="1400" i="1" dirty="0">
              <a:solidFill>
                <a:schemeClr val="tx1"/>
              </a:solidFill>
            </a:endParaRPr>
          </a:p>
        </p:txBody>
      </p:sp>
      <p:grpSp>
        <p:nvGrpSpPr>
          <p:cNvPr id="21" name="Group 13"/>
          <p:cNvGrpSpPr/>
          <p:nvPr/>
        </p:nvGrpSpPr>
        <p:grpSpPr>
          <a:xfrm>
            <a:off x="428981" y="1439112"/>
            <a:ext cx="1080120" cy="360040"/>
            <a:chOff x="251520" y="1052736"/>
            <a:chExt cx="1080120" cy="360040"/>
          </a:xfrm>
        </p:grpSpPr>
        <p:sp>
          <p:nvSpPr>
            <p:cNvPr id="22" name="Rectangle 12"/>
            <p:cNvSpPr/>
            <p:nvPr/>
          </p:nvSpPr>
          <p:spPr>
            <a:xfrm>
              <a:off x="602035" y="1115218"/>
              <a:ext cx="729605" cy="2255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/>
                <a:t>Query</a:t>
              </a:r>
              <a:endParaRPr lang="de-DE" sz="1200" b="1" dirty="0"/>
            </a:p>
          </p:txBody>
        </p:sp>
        <p:sp>
          <p:nvSpPr>
            <p:cNvPr id="24" name="Oval 11"/>
            <p:cNvSpPr/>
            <p:nvPr/>
          </p:nvSpPr>
          <p:spPr>
            <a:xfrm>
              <a:off x="251520" y="1052736"/>
              <a:ext cx="360040" cy="360040"/>
            </a:xfrm>
            <a:prstGeom prst="ellipse">
              <a:avLst/>
            </a:prstGeom>
            <a:ln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</a:t>
              </a:r>
              <a:endParaRPr lang="de-DE" b="1" dirty="0"/>
            </a:p>
          </p:txBody>
        </p:sp>
      </p:grpSp>
      <p:grpSp>
        <p:nvGrpSpPr>
          <p:cNvPr id="25" name="Group 14"/>
          <p:cNvGrpSpPr/>
          <p:nvPr/>
        </p:nvGrpSpPr>
        <p:grpSpPr>
          <a:xfrm>
            <a:off x="4648352" y="1393536"/>
            <a:ext cx="1651839" cy="360040"/>
            <a:chOff x="251520" y="1052736"/>
            <a:chExt cx="1462696" cy="360040"/>
          </a:xfrm>
        </p:grpSpPr>
        <p:sp>
          <p:nvSpPr>
            <p:cNvPr id="26" name="Rectangle 15"/>
            <p:cNvSpPr/>
            <p:nvPr/>
          </p:nvSpPr>
          <p:spPr>
            <a:xfrm>
              <a:off x="602035" y="1115218"/>
              <a:ext cx="1112181" cy="2255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/>
                <a:t>Query Result</a:t>
              </a:r>
              <a:endParaRPr lang="de-DE" sz="1200" b="1" dirty="0"/>
            </a:p>
          </p:txBody>
        </p:sp>
        <p:sp>
          <p:nvSpPr>
            <p:cNvPr id="28" name="Oval 16"/>
            <p:cNvSpPr/>
            <p:nvPr/>
          </p:nvSpPr>
          <p:spPr>
            <a:xfrm>
              <a:off x="251520" y="1052736"/>
              <a:ext cx="360040" cy="360040"/>
            </a:xfrm>
            <a:prstGeom prst="ellipse">
              <a:avLst/>
            </a:prstGeom>
            <a:ln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</a:t>
              </a:r>
              <a:endParaRPr lang="de-DE" b="1" dirty="0"/>
            </a:p>
          </p:txBody>
        </p:sp>
      </p:grpSp>
      <p:grpSp>
        <p:nvGrpSpPr>
          <p:cNvPr id="29" name="Group 52"/>
          <p:cNvGrpSpPr/>
          <p:nvPr/>
        </p:nvGrpSpPr>
        <p:grpSpPr>
          <a:xfrm>
            <a:off x="223871" y="3455336"/>
            <a:ext cx="1975809" cy="360040"/>
            <a:chOff x="3203848" y="1052736"/>
            <a:chExt cx="1975809" cy="360040"/>
          </a:xfrm>
        </p:grpSpPr>
        <p:sp>
          <p:nvSpPr>
            <p:cNvPr id="30" name="Rectangle 50"/>
            <p:cNvSpPr/>
            <p:nvPr/>
          </p:nvSpPr>
          <p:spPr>
            <a:xfrm>
              <a:off x="3554363" y="1115218"/>
              <a:ext cx="1625294" cy="22555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b="1" dirty="0" smtClean="0"/>
                <a:t>Recommendation</a:t>
              </a:r>
              <a:endParaRPr lang="de-DE" sz="1200" b="1" dirty="0"/>
            </a:p>
          </p:txBody>
        </p:sp>
        <p:sp>
          <p:nvSpPr>
            <p:cNvPr id="31" name="Oval 51"/>
            <p:cNvSpPr/>
            <p:nvPr/>
          </p:nvSpPr>
          <p:spPr>
            <a:xfrm>
              <a:off x="3203848" y="1052736"/>
              <a:ext cx="360040" cy="360040"/>
            </a:xfrm>
            <a:prstGeom prst="ellipse">
              <a:avLst/>
            </a:prstGeom>
            <a:ln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3</a:t>
              </a:r>
              <a:endParaRPr lang="de-DE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4067944" y="4535456"/>
            <a:ext cx="2016224" cy="360040"/>
            <a:chOff x="3203848" y="1052736"/>
            <a:chExt cx="2016224" cy="360040"/>
          </a:xfrm>
        </p:grpSpPr>
        <p:sp>
          <p:nvSpPr>
            <p:cNvPr id="33" name="Rectangle 55"/>
            <p:cNvSpPr/>
            <p:nvPr/>
          </p:nvSpPr>
          <p:spPr>
            <a:xfrm>
              <a:off x="3554363" y="1124744"/>
              <a:ext cx="1665709" cy="21602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err="1" smtClean="0"/>
                <a:t>Explorator</a:t>
              </a:r>
              <a:r>
                <a:rPr lang="en-US" sz="1200" b="1" dirty="0" smtClean="0"/>
                <a:t> Query</a:t>
              </a:r>
              <a:endParaRPr lang="de-DE" sz="1200" b="1" dirty="0"/>
            </a:p>
          </p:txBody>
        </p:sp>
        <p:sp>
          <p:nvSpPr>
            <p:cNvPr id="34" name="Oval 56"/>
            <p:cNvSpPr/>
            <p:nvPr/>
          </p:nvSpPr>
          <p:spPr>
            <a:xfrm>
              <a:off x="3203848" y="1052736"/>
              <a:ext cx="360040" cy="360040"/>
            </a:xfrm>
            <a:prstGeom prst="ellipse">
              <a:avLst/>
            </a:prstGeom>
            <a:ln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4</a:t>
              </a:r>
              <a:endParaRPr lang="de-DE" b="1" dirty="0"/>
            </a:p>
          </p:txBody>
        </p:sp>
      </p:grpSp>
      <p:sp>
        <p:nvSpPr>
          <p:cNvPr id="38" name="標題 1"/>
          <p:cNvSpPr>
            <a:spLocks noGrp="1"/>
          </p:cNvSpPr>
          <p:nvPr>
            <p:ph type="title"/>
          </p:nvPr>
        </p:nvSpPr>
        <p:spPr>
          <a:xfrm>
            <a:off x="251520" y="647024"/>
            <a:ext cx="4248472" cy="616714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Introduction - </a:t>
            </a:r>
            <a:r>
              <a:rPr lang="en-US" altLang="zh-TW" sz="2800" dirty="0" smtClean="0">
                <a:latin typeface="Arial Rounded MT Bold" pitchFamily="34" charset="0"/>
              </a:rPr>
              <a:t>Goal</a:t>
            </a:r>
            <a:endParaRPr lang="zh-TW" altLang="en-US" sz="2800" dirty="0">
              <a:latin typeface="Arial Rounded MT Bold" pitchFamily="34" charset="0"/>
            </a:endParaRPr>
          </a:p>
        </p:txBody>
      </p:sp>
      <p:graphicFrame>
        <p:nvGraphicFramePr>
          <p:cNvPr id="2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44889"/>
              </p:ext>
            </p:extLst>
          </p:nvPr>
        </p:nvGraphicFramePr>
        <p:xfrm>
          <a:off x="4499993" y="1954770"/>
          <a:ext cx="4104455" cy="1860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301"/>
                <a:gridCol w="1603809"/>
                <a:gridCol w="701713"/>
                <a:gridCol w="710632"/>
              </a:tblGrid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Director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Title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Year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Genre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F.F. Coppola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/>
                        <a:t>Tetro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2009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Drama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/>
                        <a:t>F.F. Coppola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Youth Without Youth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2007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Fantasy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/>
                        <a:t>F.F. Coppola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The Godfather 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1972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Drama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/>
                        <a:t>F.F. Coppola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Rumble Fish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1983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Drama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/>
                        <a:t>F.F. Coppola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The Conversation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1974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Thriller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/>
                        <a:t>F.F. Coppola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The Outsiders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1983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Drama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/>
                        <a:t>F.F. Coppola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Supernova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2000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Thriller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F.F. Coppola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Apocalypse Now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1979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Drama</a:t>
                      </a:r>
                      <a:endParaRPr lang="el-GR" sz="1200" b="1" dirty="0"/>
                    </a:p>
                  </a:txBody>
                  <a:tcPr marL="23855" marR="23855" marT="11927" marB="11927" anchor="ctr"/>
                </a:tc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06515"/>
              </p:ext>
            </p:extLst>
          </p:nvPr>
        </p:nvGraphicFramePr>
        <p:xfrm>
          <a:off x="256954" y="4067815"/>
          <a:ext cx="3063635" cy="213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635"/>
              </a:tblGrid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/>
                        <a:t>Recommendation</a:t>
                      </a:r>
                      <a:endParaRPr lang="el-GR" sz="1400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Drama</a:t>
                      </a:r>
                      <a:endParaRPr lang="el-GR" sz="1400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Drama , 2009</a:t>
                      </a:r>
                      <a:endParaRPr lang="el-GR" sz="1400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Drama , 1983</a:t>
                      </a:r>
                      <a:endParaRPr lang="el-GR" sz="1400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Thriller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altLang="zh-TW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Thriller</a:t>
                      </a:r>
                      <a:r>
                        <a:rPr lang="zh-TW" altLang="en-US" sz="1400" dirty="0" smtClean="0"/>
                        <a:t> </a:t>
                      </a:r>
                      <a:r>
                        <a:rPr lang="en-US" altLang="zh-TW" sz="1400" dirty="0" smtClean="0"/>
                        <a:t>, 1974</a:t>
                      </a:r>
                      <a:endParaRPr lang="el-GR" sz="1400" dirty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Fantasy</a:t>
                      </a:r>
                      <a:endParaRPr lang="el-GR" altLang="zh-TW" sz="1400" dirty="0" smtClean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Fantasy , 2007</a:t>
                      </a:r>
                      <a:endParaRPr lang="el-GR" altLang="zh-TW" sz="1400" dirty="0" smtClean="0"/>
                    </a:p>
                  </a:txBody>
                  <a:tcPr marL="23855" marR="23855" marT="11927" marB="11927" anchor="ctr"/>
                </a:tc>
              </a:tr>
              <a:tr h="160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Fantasy , 2007 , Youth Without Youth</a:t>
                      </a:r>
                      <a:endParaRPr lang="el-GR" altLang="zh-TW" sz="1400" dirty="0" smtClean="0"/>
                    </a:p>
                  </a:txBody>
                  <a:tcPr marL="23855" marR="23855" marT="11927" marB="11927" anchor="ctr"/>
                </a:tc>
              </a:tr>
            </a:tbl>
          </a:graphicData>
        </a:graphic>
      </p:graphicFrame>
      <p:sp>
        <p:nvSpPr>
          <p:cNvPr id="36" name="Rectangle 8"/>
          <p:cNvSpPr/>
          <p:nvPr/>
        </p:nvSpPr>
        <p:spPr>
          <a:xfrm>
            <a:off x="117641" y="4761172"/>
            <a:ext cx="1512168" cy="286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矩形 36"/>
          <p:cNvSpPr/>
          <p:nvPr/>
        </p:nvSpPr>
        <p:spPr>
          <a:xfrm>
            <a:off x="1691680" y="4607464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Interesting </a:t>
            </a:r>
            <a:r>
              <a:rPr lang="en-US" altLang="zh-TW" b="1" dirty="0" err="1"/>
              <a:t>faSet</a:t>
            </a:r>
            <a:endParaRPr lang="el-GR" altLang="zh-TW" b="1" dirty="0"/>
          </a:p>
        </p:txBody>
      </p:sp>
      <p:sp>
        <p:nvSpPr>
          <p:cNvPr id="40" name="Rectangle 8"/>
          <p:cNvSpPr/>
          <p:nvPr/>
        </p:nvSpPr>
        <p:spPr>
          <a:xfrm>
            <a:off x="935596" y="2373417"/>
            <a:ext cx="2052228" cy="385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78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6" grpId="0" animBg="1"/>
      <p:bldP spid="37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Outline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The </a:t>
            </a:r>
            <a:r>
              <a:rPr lang="en-US" altLang="zh-TW" sz="2600" b="1" dirty="0" err="1">
                <a:latin typeface="Century Gothic" pitchFamily="34" charset="0"/>
              </a:rPr>
              <a:t>ReDRIVE</a:t>
            </a:r>
            <a:r>
              <a:rPr lang="en-US" altLang="zh-TW" sz="2600" b="1" dirty="0">
                <a:latin typeface="Century Gothic" pitchFamily="34" charset="0"/>
              </a:rPr>
              <a:t> framework</a:t>
            </a:r>
          </a:p>
          <a:p>
            <a:pPr marL="457200" lvl="2"/>
            <a:r>
              <a:rPr lang="en-US" altLang="zh-TW" sz="2000" dirty="0" err="1">
                <a:latin typeface="Century Gothic" pitchFamily="34" charset="0"/>
              </a:rPr>
              <a:t>F</a:t>
            </a:r>
            <a:r>
              <a:rPr lang="en-US" altLang="zh-TW" sz="2000" dirty="0" err="1" smtClean="0">
                <a:latin typeface="Century Gothic" pitchFamily="34" charset="0"/>
              </a:rPr>
              <a:t>aSets</a:t>
            </a:r>
            <a:endParaRPr lang="en-US" altLang="zh-TW" sz="2000" dirty="0">
              <a:latin typeface="Century Gothic" pitchFamily="34" charset="0"/>
            </a:endParaRPr>
          </a:p>
          <a:p>
            <a:pPr marL="457200" lvl="2"/>
            <a:r>
              <a:rPr lang="en-US" altLang="zh-TW" sz="2000" dirty="0">
                <a:latin typeface="Century Gothic" pitchFamily="34" charset="0"/>
              </a:rPr>
              <a:t>Interesting </a:t>
            </a:r>
            <a:r>
              <a:rPr lang="en-US" altLang="zh-TW" sz="2000" dirty="0" err="1">
                <a:latin typeface="Century Gothic" pitchFamily="34" charset="0"/>
              </a:rPr>
              <a:t>faSets</a:t>
            </a:r>
            <a:r>
              <a:rPr lang="en-US" altLang="zh-TW" sz="2000" dirty="0">
                <a:latin typeface="Century Gothic" pitchFamily="34" charset="0"/>
              </a:rPr>
              <a:t> 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Top-k </a:t>
            </a:r>
            <a:r>
              <a:rPr lang="en-US" altLang="zh-TW" sz="2600" b="1" dirty="0" err="1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faSets</a:t>
            </a:r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computation</a:t>
            </a: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Recommendation Statistics maintenance</a:t>
            </a:r>
          </a:p>
          <a:p>
            <a:pPr marL="457200" lvl="2"/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Two-Phase algorithm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  <a:endParaRPr lang="zh-TW" altLang="en-US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4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 Rounded MT Bold" pitchFamily="34" charset="0"/>
              </a:rPr>
              <a:t>FaSets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353448"/>
          </a:xfrm>
        </p:spPr>
        <p:txBody>
          <a:bodyPr/>
          <a:lstStyle/>
          <a:p>
            <a:r>
              <a:rPr lang="en-US" dirty="0" smtClean="0"/>
              <a:t>Facet condition: </a:t>
            </a:r>
          </a:p>
          <a:p>
            <a:pPr lvl="2">
              <a:buNone/>
            </a:pPr>
            <a:r>
              <a:rPr lang="en-US" dirty="0" smtClean="0"/>
              <a:t>A condition 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 =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on some attribute of </a:t>
            </a:r>
            <a:r>
              <a:rPr lang="en-US" i="1" dirty="0" smtClean="0"/>
              <a:t>Res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accent1"/>
                </a:solidFill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en-US" dirty="0" err="1" smtClean="0">
                <a:solidFill>
                  <a:schemeClr val="accent1"/>
                </a:solidFill>
              </a:rPr>
              <a:t>FaSet</a:t>
            </a:r>
            <a:r>
              <a:rPr lang="en-US" dirty="0" smtClean="0"/>
              <a:t>: </a:t>
            </a:r>
          </a:p>
          <a:p>
            <a:pPr lvl="2">
              <a:buNone/>
            </a:pPr>
            <a:r>
              <a:rPr lang="en-US" dirty="0" smtClean="0"/>
              <a:t>A set of </a:t>
            </a:r>
            <a:r>
              <a:rPr lang="en-US" i="1" dirty="0" smtClean="0"/>
              <a:t>m</a:t>
            </a:r>
            <a:r>
              <a:rPr lang="en-US" dirty="0" smtClean="0"/>
              <a:t> facet conditions on m different attributes of </a:t>
            </a:r>
            <a:r>
              <a:rPr lang="en-US" i="1" dirty="0" smtClean="0"/>
              <a:t>Res</a:t>
            </a:r>
            <a:r>
              <a:rPr lang="en-US" dirty="0" smtClean="0"/>
              <a:t>(</a:t>
            </a:r>
            <a:r>
              <a:rPr lang="en-US" i="1" dirty="0" smtClean="0"/>
              <a:t>Q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8</a:t>
            </a:fld>
            <a:endParaRPr lang="el-G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17807" y="3654446"/>
          <a:ext cx="4104455" cy="265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301"/>
                <a:gridCol w="1603811"/>
                <a:gridCol w="701712"/>
                <a:gridCol w="710631"/>
              </a:tblGrid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Director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Title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Year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Genre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/>
                        <a:t>Tetro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2009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Drama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Youth Without Youth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2007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Fantasy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Godfather 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1972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Drama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Rumble Fish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1983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Drama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Conversation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1974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Thriller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Outsiders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1983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Drama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Supernova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2000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Thriller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Apocalypse Now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1979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Drama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87936" y="4567976"/>
            <a:ext cx="734327" cy="225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4903875" y="5456342"/>
            <a:ext cx="1412165" cy="225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6682303" y="4086494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1-faSet</a:t>
            </a:r>
            <a:endParaRPr lang="el-GR" dirty="0"/>
          </a:p>
        </p:txBody>
      </p:sp>
      <p:cxnSp>
        <p:nvCxnSpPr>
          <p:cNvPr id="12" name="Curved Connector 11"/>
          <p:cNvCxnSpPr>
            <a:stCxn id="10" idx="1"/>
            <a:endCxn id="8" idx="3"/>
          </p:cNvCxnSpPr>
          <p:nvPr/>
        </p:nvCxnSpPr>
        <p:spPr>
          <a:xfrm rot="10800000" flipV="1">
            <a:off x="6322263" y="4271160"/>
            <a:ext cx="360040" cy="40979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54311" y="5742678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2-faSet</a:t>
            </a:r>
            <a:endParaRPr lang="el-GR" dirty="0"/>
          </a:p>
        </p:txBody>
      </p:sp>
      <p:cxnSp>
        <p:nvCxnSpPr>
          <p:cNvPr id="16" name="Curved Connector 15"/>
          <p:cNvCxnSpPr>
            <a:stCxn id="14" idx="1"/>
            <a:endCxn id="9" idx="3"/>
          </p:cNvCxnSpPr>
          <p:nvPr/>
        </p:nvCxnSpPr>
        <p:spPr>
          <a:xfrm rot="10800000">
            <a:off x="6316041" y="5569316"/>
            <a:ext cx="438271" cy="35802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7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8728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Rounded MT Bold" pitchFamily="34" charset="0"/>
              </a:rPr>
              <a:t>Interestingness score of a </a:t>
            </a:r>
            <a:r>
              <a:rPr lang="en-US" sz="2800" dirty="0" err="1">
                <a:latin typeface="Arial Rounded MT Bold" pitchFamily="34" charset="0"/>
              </a:rPr>
              <a:t>FaSet</a:t>
            </a:r>
            <a:endParaRPr lang="el-GR" sz="2800" dirty="0">
              <a:latin typeface="Arial Rounded MT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838-B5D5-41C9-8E11-7990FDC6516A}" type="slidenum">
              <a:rPr lang="el-GR" smtClean="0"/>
              <a:pPr/>
              <a:t>9</a:t>
            </a:fld>
            <a:endParaRPr lang="el-GR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682755"/>
              </p:ext>
            </p:extLst>
          </p:nvPr>
        </p:nvGraphicFramePr>
        <p:xfrm>
          <a:off x="395536" y="1441279"/>
          <a:ext cx="3960441" cy="907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Equation" r:id="rId4" imgW="1828800" imgH="419040" progId="Equation.3">
                  <p:embed/>
                </p:oleObj>
              </mc:Choice>
              <mc:Fallback>
                <p:oleObj name="Equation" r:id="rId4" imgW="182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41279"/>
                        <a:ext cx="3960441" cy="907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572000" y="1475492"/>
            <a:ext cx="275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Support of f in Res(Q)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27984" y="1936043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Support of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in the database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1" name="Straight Connector 133"/>
          <p:cNvCxnSpPr/>
          <p:nvPr/>
        </p:nvCxnSpPr>
        <p:spPr>
          <a:xfrm>
            <a:off x="4788024" y="3870470"/>
            <a:ext cx="41044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51520" y="4232968"/>
                <a:ext cx="2376264" cy="423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500" dirty="0" smtClean="0"/>
                  <a:t>P</a:t>
                </a:r>
                <a:r>
                  <a:rPr lang="en-US" altLang="zh-TW" sz="1500" baseline="-25000" dirty="0" smtClean="0"/>
                  <a:t> </a:t>
                </a:r>
                <a:r>
                  <a:rPr lang="en-US" altLang="zh-TW" sz="1500" dirty="0" smtClean="0"/>
                  <a:t>(“Drama” </a:t>
                </a:r>
                <a:r>
                  <a:rPr lang="en-US" altLang="zh-TW" sz="1500" dirty="0"/>
                  <a:t>| </a:t>
                </a:r>
                <a:r>
                  <a:rPr lang="en-US" altLang="zh-TW" sz="1500" dirty="0" smtClean="0"/>
                  <a:t>Res(Q))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5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15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sz="1500" dirty="0" smtClean="0"/>
                  <a:t> </a:t>
                </a:r>
                <a:endParaRPr lang="zh-TW" altLang="zh-TW" sz="15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32968"/>
                <a:ext cx="2376264" cy="423577"/>
              </a:xfrm>
              <a:prstGeom prst="rect">
                <a:avLst/>
              </a:prstGeom>
              <a:blipFill rotWithShape="1">
                <a:blip r:embed="rId6"/>
                <a:stretch>
                  <a:fillRect l="-769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67031"/>
              </p:ext>
            </p:extLst>
          </p:nvPr>
        </p:nvGraphicFramePr>
        <p:xfrm>
          <a:off x="4788024" y="4014486"/>
          <a:ext cx="4104455" cy="265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301"/>
                <a:gridCol w="1603811"/>
                <a:gridCol w="701712"/>
                <a:gridCol w="710631"/>
              </a:tblGrid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Director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Title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Year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Genre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/>
                        <a:t>Tetro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2009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Youth Without Youth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2007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Fantasy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Godfather 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1972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Rumble Fish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1983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Conversation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1974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Thriller</a:t>
                      </a:r>
                      <a:endParaRPr lang="el-GR" sz="11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The Outsiders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1983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Supernova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2000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Thriller</a:t>
                      </a:r>
                      <a:endParaRPr lang="el-GR" sz="11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72737" marR="72737" marT="36368" marB="36368" anchor="ctr"/>
                </a:tc>
              </a:tr>
              <a:tr h="2949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F.F. Coppola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Apocalypse Now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1979</a:t>
                      </a:r>
                      <a:endParaRPr lang="el-GR" sz="1100" dirty="0"/>
                    </a:p>
                  </a:txBody>
                  <a:tcPr marL="72737" marR="72737" marT="36368" marB="3636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/>
                        <a:t>Drama</a:t>
                      </a:r>
                      <a:endParaRPr lang="el-GR" sz="1100" b="1" dirty="0"/>
                    </a:p>
                  </a:txBody>
                  <a:tcPr marL="72737" marR="72737" marT="36368" marB="36368" anchor="ctr"/>
                </a:tc>
              </a:tr>
            </a:tbl>
          </a:graphicData>
        </a:graphic>
      </p:graphicFrame>
      <p:cxnSp>
        <p:nvCxnSpPr>
          <p:cNvPr id="26" name="Straight Connector 133"/>
          <p:cNvCxnSpPr/>
          <p:nvPr/>
        </p:nvCxnSpPr>
        <p:spPr>
          <a:xfrm>
            <a:off x="71500" y="3862006"/>
            <a:ext cx="3348372" cy="8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179512" y="5301208"/>
                <a:ext cx="3528392" cy="420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500" dirty="0" smtClean="0"/>
                  <a:t>P</a:t>
                </a:r>
                <a:r>
                  <a:rPr lang="en-US" altLang="zh-TW" sz="1500" baseline="-25000" dirty="0" smtClean="0"/>
                  <a:t> </a:t>
                </a:r>
                <a:r>
                  <a:rPr lang="en-US" altLang="zh-TW" sz="1500" dirty="0" smtClean="0"/>
                  <a:t>(“Thriller” | Res(Q))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5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5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TW" sz="1500" dirty="0" smtClean="0"/>
                  <a:t> </a:t>
                </a:r>
                <a:endParaRPr lang="zh-TW" altLang="zh-TW" sz="15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01208"/>
                <a:ext cx="3528392" cy="420308"/>
              </a:xfrm>
              <a:prstGeom prst="rect">
                <a:avLst/>
              </a:prstGeom>
              <a:blipFill rotWithShape="1">
                <a:blip r:embed="rId7"/>
                <a:stretch>
                  <a:fillRect l="-518" b="-1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23528" y="4661735"/>
                <a:ext cx="2376264" cy="423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500" dirty="0" smtClean="0"/>
                  <a:t>P</a:t>
                </a:r>
                <a:r>
                  <a:rPr lang="en-US" altLang="zh-TW" sz="1500" baseline="-25000" dirty="0" smtClean="0"/>
                  <a:t> </a:t>
                </a:r>
                <a:r>
                  <a:rPr lang="en-US" altLang="zh-TW" sz="1500" dirty="0" smtClean="0"/>
                  <a:t>(“Drama” </a:t>
                </a:r>
                <a:r>
                  <a:rPr lang="en-US" altLang="zh-TW" sz="1500" dirty="0"/>
                  <a:t>| </a:t>
                </a:r>
                <a:r>
                  <a:rPr lang="en-US" altLang="zh-TW" sz="1500" dirty="0" smtClean="0"/>
                  <a:t>D))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500" b="0" i="1" dirty="0" smtClean="0"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en-US" altLang="zh-TW" sz="1500" b="0" i="1" dirty="0" smtClean="0">
                            <a:latin typeface="Cambria Math"/>
                          </a:rPr>
                          <m:t>10000</m:t>
                        </m:r>
                      </m:den>
                    </m:f>
                  </m:oMath>
                </a14:m>
                <a:r>
                  <a:rPr lang="en-US" altLang="zh-TW" sz="1500" dirty="0" smtClean="0"/>
                  <a:t> </a:t>
                </a:r>
                <a:endParaRPr lang="zh-TW" altLang="zh-TW" sz="15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61735"/>
                <a:ext cx="2376264" cy="423449"/>
              </a:xfrm>
              <a:prstGeom prst="rect">
                <a:avLst/>
              </a:prstGeom>
              <a:blipFill rotWithShape="1">
                <a:blip r:embed="rId8"/>
                <a:stretch>
                  <a:fillRect l="-769" b="-28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51520" y="5733256"/>
                <a:ext cx="2844316" cy="423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500" dirty="0" smtClean="0"/>
                  <a:t>P</a:t>
                </a:r>
                <a:r>
                  <a:rPr lang="en-US" altLang="zh-TW" sz="1500" baseline="-25000" dirty="0" smtClean="0"/>
                  <a:t> </a:t>
                </a:r>
                <a:r>
                  <a:rPr lang="en-US" altLang="zh-TW" sz="1500" dirty="0" smtClean="0"/>
                  <a:t>(“Thriller” </a:t>
                </a:r>
                <a:r>
                  <a:rPr lang="en-US" altLang="zh-TW" sz="1500" dirty="0"/>
                  <a:t>| </a:t>
                </a:r>
                <a:r>
                  <a:rPr lang="en-US" altLang="zh-TW" sz="1500" dirty="0" smtClean="0"/>
                  <a:t>D)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5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1500" b="0" i="1" dirty="0" smtClean="0">
                            <a:latin typeface="Cambria Math"/>
                          </a:rPr>
                          <m:t>10000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733256"/>
                <a:ext cx="2844316" cy="423449"/>
              </a:xfrm>
              <a:prstGeom prst="rect">
                <a:avLst/>
              </a:prstGeom>
              <a:blipFill rotWithShape="1">
                <a:blip r:embed="rId9"/>
                <a:stretch>
                  <a:fillRect l="-642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133"/>
          <p:cNvCxnSpPr/>
          <p:nvPr/>
        </p:nvCxnSpPr>
        <p:spPr>
          <a:xfrm flipV="1">
            <a:off x="251520" y="4656545"/>
            <a:ext cx="2232248" cy="5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483768" y="4445711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= 125</a:t>
            </a:r>
            <a:endParaRPr lang="zh-TW" altLang="en-US" dirty="0"/>
          </a:p>
        </p:txBody>
      </p:sp>
      <p:cxnSp>
        <p:nvCxnSpPr>
          <p:cNvPr id="33" name="Straight Connector 133"/>
          <p:cNvCxnSpPr/>
          <p:nvPr/>
        </p:nvCxnSpPr>
        <p:spPr>
          <a:xfrm>
            <a:off x="179512" y="5747045"/>
            <a:ext cx="2304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2483768" y="5549175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= 500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839251" y="341970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Query Result </a:t>
            </a:r>
            <a:endParaRPr lang="el-GR" altLang="zh-TW" b="1" i="1" dirty="0"/>
          </a:p>
        </p:txBody>
      </p:sp>
      <p:sp>
        <p:nvSpPr>
          <p:cNvPr id="39" name="矩形 38"/>
          <p:cNvSpPr/>
          <p:nvPr/>
        </p:nvSpPr>
        <p:spPr>
          <a:xfrm>
            <a:off x="107504" y="3394120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/>
              <a:t>Score</a:t>
            </a:r>
            <a:r>
              <a:rPr lang="en-US" altLang="zh-TW" sz="1600" b="1" baseline="-25000" dirty="0" smtClean="0"/>
              <a:t> </a:t>
            </a:r>
            <a:r>
              <a:rPr lang="en-US" altLang="zh-TW" sz="1600" b="1" dirty="0" smtClean="0"/>
              <a:t>( f </a:t>
            </a:r>
            <a:r>
              <a:rPr lang="en-US" altLang="zh-TW" sz="1600" b="1" dirty="0"/>
              <a:t>, </a:t>
            </a:r>
            <a:r>
              <a:rPr lang="en-US" altLang="zh-TW" sz="1600" b="1" dirty="0" smtClean="0"/>
              <a:t>Q = “F.F</a:t>
            </a:r>
            <a:r>
              <a:rPr lang="en-US" altLang="zh-TW" sz="1600" b="1" dirty="0"/>
              <a:t>. </a:t>
            </a:r>
            <a:r>
              <a:rPr lang="en-US" altLang="zh-TW" sz="1600" b="1" dirty="0" smtClean="0"/>
              <a:t>Coppola” ) </a:t>
            </a:r>
            <a:endParaRPr lang="zh-TW" altLang="zh-TW" sz="1600" b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720080" cy="83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Connector 133"/>
          <p:cNvCxnSpPr/>
          <p:nvPr/>
        </p:nvCxnSpPr>
        <p:spPr>
          <a:xfrm>
            <a:off x="3572272" y="3862006"/>
            <a:ext cx="1071736" cy="8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3840455" y="3396632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DB </a:t>
            </a:r>
            <a:endParaRPr lang="el-GR" altLang="zh-TW" b="1" i="1" dirty="0"/>
          </a:p>
        </p:txBody>
      </p:sp>
      <p:sp>
        <p:nvSpPr>
          <p:cNvPr id="16" name="矩形 15"/>
          <p:cNvSpPr/>
          <p:nvPr/>
        </p:nvSpPr>
        <p:spPr>
          <a:xfrm>
            <a:off x="3491880" y="5373216"/>
            <a:ext cx="13179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US" altLang="zh-TW" sz="1500" dirty="0">
                <a:solidFill>
                  <a:schemeClr val="bg2">
                    <a:lumMod val="50000"/>
                  </a:schemeClr>
                </a:solidFill>
              </a:rPr>
              <a:t>Drama</a:t>
            </a:r>
            <a:r>
              <a:rPr lang="en-US" altLang="zh-TW" sz="1500" dirty="0" smtClean="0">
                <a:solidFill>
                  <a:schemeClr val="bg2">
                    <a:lumMod val="50000"/>
                  </a:schemeClr>
                </a:solidFill>
              </a:rPr>
              <a:t>” : 50 </a:t>
            </a:r>
            <a:endParaRPr lang="zh-TW" altLang="en-US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47106" y="5686135"/>
            <a:ext cx="11689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US" altLang="zh-TW" sz="1500" dirty="0">
                <a:solidFill>
                  <a:schemeClr val="bg2">
                    <a:lumMod val="50000"/>
                  </a:schemeClr>
                </a:solidFill>
              </a:rPr>
              <a:t>Thriller” </a:t>
            </a:r>
            <a:r>
              <a:rPr lang="en-US" altLang="zh-TW" sz="1500" dirty="0" smtClean="0">
                <a:solidFill>
                  <a:schemeClr val="bg2">
                    <a:lumMod val="50000"/>
                  </a:schemeClr>
                </a:solidFill>
              </a:rPr>
              <a:t>: 5</a:t>
            </a:r>
            <a:endParaRPr lang="zh-TW" altLang="en-US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47864" y="4978043"/>
            <a:ext cx="15135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500" dirty="0" smtClean="0"/>
              <a:t>All tuple: 10000</a:t>
            </a:r>
            <a:endParaRPr lang="zh-TW" altLang="en-US" sz="1500" dirty="0"/>
          </a:p>
        </p:txBody>
      </p:sp>
      <p:sp>
        <p:nvSpPr>
          <p:cNvPr id="42" name="Rectangle 8"/>
          <p:cNvSpPr/>
          <p:nvPr/>
        </p:nvSpPr>
        <p:spPr>
          <a:xfrm>
            <a:off x="2159732" y="4214877"/>
            <a:ext cx="324036" cy="446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Rectangle 8"/>
          <p:cNvSpPr/>
          <p:nvPr/>
        </p:nvSpPr>
        <p:spPr>
          <a:xfrm>
            <a:off x="2699791" y="5511362"/>
            <a:ext cx="552135" cy="433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5" name="Straight Arrow Connector 9"/>
          <p:cNvCxnSpPr/>
          <p:nvPr/>
        </p:nvCxnSpPr>
        <p:spPr>
          <a:xfrm>
            <a:off x="4572000" y="19168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9"/>
          <p:cNvCxnSpPr/>
          <p:nvPr/>
        </p:nvCxnSpPr>
        <p:spPr>
          <a:xfrm flipV="1">
            <a:off x="4572000" y="1474797"/>
            <a:ext cx="0" cy="298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2" grpId="0"/>
      <p:bldP spid="27" grpId="0"/>
      <p:bldP spid="28" grpId="0"/>
      <p:bldP spid="29" grpId="0"/>
      <p:bldP spid="15" grpId="0"/>
      <p:bldP spid="36" grpId="0"/>
      <p:bldP spid="39" grpId="0"/>
      <p:bldP spid="41" grpId="0"/>
      <p:bldP spid="16" grpId="0"/>
      <p:bldP spid="17" grpId="0"/>
      <p:bldP spid="20" grpId="0"/>
      <p:bldP spid="42" grpId="0" animBg="1"/>
      <p:bldP spid="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18409</TotalTime>
  <Words>1712</Words>
  <Application>Microsoft Office PowerPoint</Application>
  <PresentationFormat>如螢幕大小 (4:3)</PresentationFormat>
  <Paragraphs>567</Paragraphs>
  <Slides>27</Slides>
  <Notes>15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清晰度</vt:lpstr>
      <vt:lpstr>Equation</vt:lpstr>
      <vt:lpstr>PowerPoint 簡報</vt:lpstr>
      <vt:lpstr>Outline</vt:lpstr>
      <vt:lpstr>Outline</vt:lpstr>
      <vt:lpstr>Introduction - Motivation</vt:lpstr>
      <vt:lpstr>Introduction - Motivation</vt:lpstr>
      <vt:lpstr>Introduction - Goal</vt:lpstr>
      <vt:lpstr>Outline</vt:lpstr>
      <vt:lpstr>FaSets</vt:lpstr>
      <vt:lpstr>Interestingness score of a FaSet</vt:lpstr>
      <vt:lpstr>Outline</vt:lpstr>
      <vt:lpstr>Top-k faSets computation</vt:lpstr>
      <vt:lpstr>PowerPoint 簡報</vt:lpstr>
      <vt:lpstr>PowerPoint 簡報</vt:lpstr>
      <vt:lpstr>PowerPoint 簡報</vt:lpstr>
      <vt:lpstr>PowerPoint 簡報</vt:lpstr>
      <vt:lpstr>Statistics</vt:lpstr>
      <vt:lpstr>Outline</vt:lpstr>
      <vt:lpstr>The Two-Phase Algorithm (1/3)</vt:lpstr>
      <vt:lpstr>The Two-Phase Algorithm (2/3)</vt:lpstr>
      <vt:lpstr>The Two-Phase Algorithm (3/3) </vt:lpstr>
      <vt:lpstr>Outline</vt:lpstr>
      <vt:lpstr>Experiment - Datasets</vt:lpstr>
      <vt:lpstr>Experiment Generation</vt:lpstr>
      <vt:lpstr>Top-k faSets discovery</vt:lpstr>
      <vt:lpstr>Conclusion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michael</cp:lastModifiedBy>
  <cp:revision>1375</cp:revision>
  <cp:lastPrinted>2012-07-02T01:50:13Z</cp:lastPrinted>
  <dcterms:created xsi:type="dcterms:W3CDTF">2011-06-14T10:57:34Z</dcterms:created>
  <dcterms:modified xsi:type="dcterms:W3CDTF">2012-07-02T05:17:41Z</dcterms:modified>
</cp:coreProperties>
</file>